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3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4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5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6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7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8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9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0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1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2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18"/>
  </p:notesMasterIdLst>
  <p:handoutMasterIdLst>
    <p:handoutMasterId r:id="rId19"/>
  </p:handoutMasterIdLst>
  <p:sldIdLst>
    <p:sldId id="287" r:id="rId2"/>
    <p:sldId id="547" r:id="rId3"/>
    <p:sldId id="538" r:id="rId4"/>
    <p:sldId id="549" r:id="rId5"/>
    <p:sldId id="550" r:id="rId6"/>
    <p:sldId id="553" r:id="rId7"/>
    <p:sldId id="552" r:id="rId8"/>
    <p:sldId id="554" r:id="rId9"/>
    <p:sldId id="555" r:id="rId10"/>
    <p:sldId id="558" r:id="rId11"/>
    <p:sldId id="559" r:id="rId12"/>
    <p:sldId id="556" r:id="rId13"/>
    <p:sldId id="539" r:id="rId14"/>
    <p:sldId id="540" r:id="rId15"/>
    <p:sldId id="541" r:id="rId16"/>
    <p:sldId id="542" r:id="rId17"/>
  </p:sldIdLst>
  <p:sldSz cx="12192000" cy="6858000"/>
  <p:notesSz cx="6805613" cy="99441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3" orient="horz" pos="1049" userDrawn="1">
          <p15:clr>
            <a:srgbClr val="A4A3A4"/>
          </p15:clr>
        </p15:guide>
        <p15:guide id="4" pos="166" userDrawn="1">
          <p15:clr>
            <a:srgbClr val="A4A3A4"/>
          </p15:clr>
        </p15:guide>
        <p15:guide id="5" pos="1481" userDrawn="1">
          <p15:clr>
            <a:srgbClr val="A4A3A4"/>
          </p15:clr>
        </p15:guide>
        <p15:guide id="6" pos="2026" userDrawn="1">
          <p15:clr>
            <a:srgbClr val="A4A3A4"/>
          </p15:clr>
        </p15:guide>
        <p15:guide id="7" pos="3591" userDrawn="1">
          <p15:clr>
            <a:srgbClr val="A4A3A4"/>
          </p15:clr>
        </p15:guide>
        <p15:guide id="8" pos="4180" userDrawn="1">
          <p15:clr>
            <a:srgbClr val="A4A3A4"/>
          </p15:clr>
        </p15:guide>
        <p15:guide id="9" pos="4725" userDrawn="1">
          <p15:clr>
            <a:srgbClr val="A4A3A4"/>
          </p15:clr>
        </p15:guide>
        <p15:guide id="10" pos="5314" userDrawn="1">
          <p15:clr>
            <a:srgbClr val="A4A3A4"/>
          </p15:clr>
        </p15:guide>
        <p15:guide id="11" pos="5927" userDrawn="1">
          <p15:clr>
            <a:srgbClr val="A4A3A4"/>
          </p15:clr>
        </p15:guide>
        <p15:guide id="12" pos="75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4790"/>
    <a:srgbClr val="4249AA"/>
    <a:srgbClr val="6699FF"/>
    <a:srgbClr val="97ADD0"/>
    <a:srgbClr val="EBF1DE"/>
    <a:srgbClr val="B8CCE4"/>
    <a:srgbClr val="C5D9F1"/>
    <a:srgbClr val="FFFF99"/>
    <a:srgbClr val="C55A11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2" autoAdjust="0"/>
    <p:restoredTop sz="94016" autoAdjust="0"/>
  </p:normalViewPr>
  <p:slideViewPr>
    <p:cSldViewPr snapToGrid="0">
      <p:cViewPr varScale="1">
        <p:scale>
          <a:sx n="106" d="100"/>
          <a:sy n="106" d="100"/>
        </p:scale>
        <p:origin x="444" y="114"/>
      </p:cViewPr>
      <p:guideLst>
        <p:guide orient="horz" pos="3385"/>
        <p:guide orient="horz" pos="1049"/>
        <p:guide pos="166"/>
        <p:guide pos="1481"/>
        <p:guide pos="2026"/>
        <p:guide pos="3591"/>
        <p:guide pos="4180"/>
        <p:guide pos="4725"/>
        <p:guide pos="5314"/>
        <p:guide pos="5927"/>
        <p:guide pos="75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97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1F24A-DBBE-42C7-93B1-4DDAD219BAB1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97416-EA85-4453-90F9-437272238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84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89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C66F2C91-5BE2-4D4A-A47C-15BBA71B198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5599"/>
            <a:ext cx="5444490" cy="3915489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5171"/>
            <a:ext cx="2949099" cy="49893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40" y="9445171"/>
            <a:ext cx="2949099" cy="49893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6CD0A87D-A611-4407-9F4B-965663F77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489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0A87D-A611-4407-9F4B-965663F7789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756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149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0224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211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1562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846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609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882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3246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961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085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3107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589B5-5F50-4E8F-963F-8AB0E4CE6084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4944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jpe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png"/><Relationship Id="rId2" Type="http://schemas.openxmlformats.org/officeDocument/2006/relationships/tags" Target="../tags/tag20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6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7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8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9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1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oleObject" Target="../embeddings/oleObject4.bin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4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png"/><Relationship Id="rId2" Type="http://schemas.openxmlformats.org/officeDocument/2006/relationships/tags" Target="../tags/tag29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emf"/><Relationship Id="rId5" Type="http://schemas.openxmlformats.org/officeDocument/2006/relationships/image" Target="../media/image7.emf"/><Relationship Id="rId4" Type="http://schemas.openxmlformats.org/officeDocument/2006/relationships/oleObject" Target="../embeddings/oleObject25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8.bin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9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oleObject" Target="../embeddings/oleObject10.bin"/><Relationship Id="rId2" Type="http://schemas.openxmlformats.org/officeDocument/2006/relationships/tags" Target="../tags/tag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Пере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340768"/>
            <a:ext cx="12192000" cy="1830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>
            <a:normAutofit/>
          </a:bodyPr>
          <a:lstStyle>
            <a:lvl1pPr algn="ctr">
              <a:defRPr sz="4400" b="1">
                <a:solidFill>
                  <a:srgbClr val="294790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173176" y="5202062"/>
            <a:ext cx="1008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6" name="Прямая соединительная линия 5"/>
          <p:cNvCxnSpPr/>
          <p:nvPr/>
        </p:nvCxnSpPr>
        <p:spPr>
          <a:xfrm>
            <a:off x="11173176" y="5178146"/>
            <a:ext cx="1008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cxnSp>
        <p:nvCxnSpPr>
          <p:cNvPr id="11" name="Прямая соединительная линия 10"/>
          <p:cNvCxnSpPr/>
          <p:nvPr/>
        </p:nvCxnSpPr>
        <p:spPr>
          <a:xfrm>
            <a:off x="0" y="5202062"/>
            <a:ext cx="1008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12" name="Прямая соединительная линия 11"/>
          <p:cNvCxnSpPr/>
          <p:nvPr/>
        </p:nvCxnSpPr>
        <p:spPr>
          <a:xfrm>
            <a:off x="0" y="5178146"/>
            <a:ext cx="1008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9646" y="4860081"/>
            <a:ext cx="2808312" cy="666646"/>
          </a:xfrm>
          <a:prstGeom prst="rect">
            <a:avLst/>
          </a:prstGeom>
        </p:spPr>
      </p:pic>
      <p:grpSp>
        <p:nvGrpSpPr>
          <p:cNvPr id="13" name="Группа 44"/>
          <p:cNvGrpSpPr>
            <a:grpSpLocks noChangeAspect="1"/>
          </p:cNvGrpSpPr>
          <p:nvPr/>
        </p:nvGrpSpPr>
        <p:grpSpPr>
          <a:xfrm>
            <a:off x="1333610" y="4851123"/>
            <a:ext cx="1979798" cy="684563"/>
            <a:chOff x="338369" y="163286"/>
            <a:chExt cx="1440066" cy="497938"/>
          </a:xfrm>
        </p:grpSpPr>
        <p:sp>
          <p:nvSpPr>
            <p:cNvPr id="14" name="AutoShape 4"/>
            <p:cNvSpPr>
              <a:spLocks noChangeAspect="1" noChangeArrowheads="1" noTextEdit="1"/>
            </p:cNvSpPr>
            <p:nvPr/>
          </p:nvSpPr>
          <p:spPr bwMode="auto">
            <a:xfrm>
              <a:off x="338369" y="163286"/>
              <a:ext cx="1429001" cy="493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3111" y="397237"/>
              <a:ext cx="548521" cy="31615"/>
            </a:xfrm>
            <a:custGeom>
              <a:avLst/>
              <a:gdLst/>
              <a:ahLst/>
              <a:cxnLst>
                <a:cxn ang="0">
                  <a:pos x="1505" y="0"/>
                </a:cxn>
                <a:cxn ang="0">
                  <a:pos x="0" y="0"/>
                </a:cxn>
                <a:cxn ang="0">
                  <a:pos x="0" y="84"/>
                </a:cxn>
                <a:cxn ang="0">
                  <a:pos x="1509" y="84"/>
                </a:cxn>
                <a:cxn ang="0">
                  <a:pos x="1505" y="0"/>
                </a:cxn>
              </a:cxnLst>
              <a:rect l="0" t="0" r="r" b="b"/>
              <a:pathLst>
                <a:path w="1509" h="84">
                  <a:moveTo>
                    <a:pt x="1505" y="0"/>
                  </a:moveTo>
                  <a:lnTo>
                    <a:pt x="0" y="0"/>
                  </a:lnTo>
                  <a:lnTo>
                    <a:pt x="0" y="84"/>
                  </a:lnTo>
                  <a:lnTo>
                    <a:pt x="1509" y="84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23591" y="397237"/>
              <a:ext cx="548521" cy="31615"/>
            </a:xfrm>
            <a:custGeom>
              <a:avLst/>
              <a:gdLst/>
              <a:ahLst/>
              <a:cxnLst>
                <a:cxn ang="0">
                  <a:pos x="1510" y="0"/>
                </a:cxn>
                <a:cxn ang="0">
                  <a:pos x="9" y="0"/>
                </a:cxn>
                <a:cxn ang="0">
                  <a:pos x="0" y="84"/>
                </a:cxn>
                <a:cxn ang="0">
                  <a:pos x="1510" y="84"/>
                </a:cxn>
                <a:cxn ang="0">
                  <a:pos x="1510" y="0"/>
                </a:cxn>
              </a:cxnLst>
              <a:rect l="0" t="0" r="r" b="b"/>
              <a:pathLst>
                <a:path w="1510" h="84">
                  <a:moveTo>
                    <a:pt x="1510" y="0"/>
                  </a:moveTo>
                  <a:lnTo>
                    <a:pt x="9" y="0"/>
                  </a:lnTo>
                  <a:lnTo>
                    <a:pt x="0" y="84"/>
                  </a:lnTo>
                  <a:lnTo>
                    <a:pt x="1510" y="84"/>
                  </a:lnTo>
                  <a:lnTo>
                    <a:pt x="1510" y="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38369" y="511052"/>
              <a:ext cx="124880" cy="11697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8" y="309"/>
                </a:cxn>
                <a:cxn ang="0">
                  <a:pos x="148" y="292"/>
                </a:cxn>
                <a:cxn ang="0">
                  <a:pos x="106" y="283"/>
                </a:cxn>
                <a:cxn ang="0">
                  <a:pos x="106" y="30"/>
                </a:cxn>
                <a:cxn ang="0">
                  <a:pos x="232" y="30"/>
                </a:cxn>
                <a:cxn ang="0">
                  <a:pos x="232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0" y="0"/>
                </a:cxn>
                <a:cxn ang="0">
                  <a:pos x="0" y="17"/>
                </a:cxn>
              </a:cxnLst>
              <a:rect l="0" t="0" r="r" b="b"/>
              <a:pathLst>
                <a:path w="342" h="309">
                  <a:moveTo>
                    <a:pt x="0" y="17"/>
                  </a:move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8" y="309"/>
                  </a:lnTo>
                  <a:lnTo>
                    <a:pt x="148" y="292"/>
                  </a:lnTo>
                  <a:lnTo>
                    <a:pt x="106" y="283"/>
                  </a:lnTo>
                  <a:lnTo>
                    <a:pt x="106" y="30"/>
                  </a:lnTo>
                  <a:lnTo>
                    <a:pt x="232" y="30"/>
                  </a:lnTo>
                  <a:lnTo>
                    <a:pt x="232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485379" y="511052"/>
              <a:ext cx="85361" cy="116976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39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39" y="309"/>
                </a:cxn>
                <a:cxn ang="0">
                  <a:pos x="156" y="309"/>
                </a:cxn>
                <a:cxn ang="0">
                  <a:pos x="156" y="292"/>
                </a:cxn>
                <a:cxn ang="0">
                  <a:pos x="139" y="288"/>
                </a:cxn>
                <a:cxn ang="0">
                  <a:pos x="101" y="283"/>
                </a:cxn>
                <a:cxn ang="0">
                  <a:pos x="101" y="178"/>
                </a:cxn>
                <a:cxn ang="0">
                  <a:pos x="127" y="178"/>
                </a:cxn>
                <a:cxn ang="0">
                  <a:pos x="139" y="178"/>
                </a:cxn>
                <a:cxn ang="0">
                  <a:pos x="236" y="81"/>
                </a:cxn>
                <a:cxn ang="0">
                  <a:pos x="148" y="0"/>
                </a:cxn>
                <a:cxn ang="0">
                  <a:pos x="139" y="161"/>
                </a:cxn>
                <a:cxn ang="0">
                  <a:pos x="139" y="161"/>
                </a:cxn>
                <a:cxn ang="0">
                  <a:pos x="118" y="161"/>
                </a:cxn>
                <a:cxn ang="0">
                  <a:pos x="101" y="161"/>
                </a:cxn>
                <a:cxn ang="0">
                  <a:pos x="101" y="21"/>
                </a:cxn>
                <a:cxn ang="0">
                  <a:pos x="118" y="21"/>
                </a:cxn>
                <a:cxn ang="0">
                  <a:pos x="139" y="26"/>
                </a:cxn>
                <a:cxn ang="0">
                  <a:pos x="173" y="93"/>
                </a:cxn>
                <a:cxn ang="0">
                  <a:pos x="139" y="161"/>
                </a:cxn>
              </a:cxnLst>
              <a:rect l="0" t="0" r="r" b="b"/>
              <a:pathLst>
                <a:path w="236" h="309">
                  <a:moveTo>
                    <a:pt x="148" y="0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39" y="309"/>
                  </a:lnTo>
                  <a:lnTo>
                    <a:pt x="156" y="309"/>
                  </a:lnTo>
                  <a:lnTo>
                    <a:pt x="156" y="292"/>
                  </a:lnTo>
                  <a:lnTo>
                    <a:pt x="139" y="288"/>
                  </a:lnTo>
                  <a:lnTo>
                    <a:pt x="101" y="283"/>
                  </a:lnTo>
                  <a:lnTo>
                    <a:pt x="101" y="178"/>
                  </a:lnTo>
                  <a:lnTo>
                    <a:pt x="127" y="178"/>
                  </a:lnTo>
                  <a:lnTo>
                    <a:pt x="139" y="178"/>
                  </a:lnTo>
                  <a:cubicBezTo>
                    <a:pt x="203" y="174"/>
                    <a:pt x="236" y="144"/>
                    <a:pt x="236" y="81"/>
                  </a:cubicBezTo>
                  <a:cubicBezTo>
                    <a:pt x="236" y="26"/>
                    <a:pt x="198" y="0"/>
                    <a:pt x="148" y="0"/>
                  </a:cubicBezTo>
                  <a:close/>
                  <a:moveTo>
                    <a:pt x="139" y="161"/>
                  </a:moveTo>
                  <a:lnTo>
                    <a:pt x="139" y="161"/>
                  </a:lnTo>
                  <a:lnTo>
                    <a:pt x="118" y="161"/>
                  </a:lnTo>
                  <a:lnTo>
                    <a:pt x="101" y="161"/>
                  </a:lnTo>
                  <a:lnTo>
                    <a:pt x="101" y="21"/>
                  </a:lnTo>
                  <a:lnTo>
                    <a:pt x="118" y="21"/>
                  </a:lnTo>
                  <a:cubicBezTo>
                    <a:pt x="122" y="21"/>
                    <a:pt x="131" y="21"/>
                    <a:pt x="139" y="26"/>
                  </a:cubicBezTo>
                  <a:cubicBezTo>
                    <a:pt x="156" y="30"/>
                    <a:pt x="173" y="51"/>
                    <a:pt x="173" y="93"/>
                  </a:cubicBezTo>
                  <a:cubicBezTo>
                    <a:pt x="173" y="123"/>
                    <a:pt x="165" y="152"/>
                    <a:pt x="139" y="161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594451" y="509471"/>
              <a:ext cx="115395" cy="120137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6" y="0"/>
                </a:cxn>
                <a:cxn ang="0">
                  <a:pos x="0" y="156"/>
                </a:cxn>
                <a:cxn ang="0">
                  <a:pos x="156" y="317"/>
                </a:cxn>
                <a:cxn ang="0">
                  <a:pos x="160" y="317"/>
                </a:cxn>
                <a:cxn ang="0">
                  <a:pos x="317" y="156"/>
                </a:cxn>
                <a:cxn ang="0">
                  <a:pos x="160" y="0"/>
                </a:cxn>
                <a:cxn ang="0">
                  <a:pos x="160" y="300"/>
                </a:cxn>
                <a:cxn ang="0">
                  <a:pos x="160" y="300"/>
                </a:cxn>
                <a:cxn ang="0">
                  <a:pos x="156" y="300"/>
                </a:cxn>
                <a:cxn ang="0">
                  <a:pos x="72" y="148"/>
                </a:cxn>
                <a:cxn ang="0">
                  <a:pos x="156" y="17"/>
                </a:cxn>
                <a:cxn ang="0">
                  <a:pos x="245" y="169"/>
                </a:cxn>
                <a:cxn ang="0">
                  <a:pos x="160" y="300"/>
                </a:cxn>
              </a:cxnLst>
              <a:rect l="0" t="0" r="r" b="b"/>
              <a:pathLst>
                <a:path w="317" h="317">
                  <a:moveTo>
                    <a:pt x="160" y="0"/>
                  </a:moveTo>
                  <a:lnTo>
                    <a:pt x="156" y="0"/>
                  </a:lnTo>
                  <a:cubicBezTo>
                    <a:pt x="55" y="0"/>
                    <a:pt x="0" y="55"/>
                    <a:pt x="0" y="156"/>
                  </a:cubicBezTo>
                  <a:cubicBezTo>
                    <a:pt x="0" y="262"/>
                    <a:pt x="55" y="317"/>
                    <a:pt x="156" y="317"/>
                  </a:cubicBezTo>
                  <a:lnTo>
                    <a:pt x="160" y="317"/>
                  </a:lnTo>
                  <a:cubicBezTo>
                    <a:pt x="258" y="317"/>
                    <a:pt x="317" y="262"/>
                    <a:pt x="317" y="156"/>
                  </a:cubicBezTo>
                  <a:cubicBezTo>
                    <a:pt x="317" y="55"/>
                    <a:pt x="262" y="0"/>
                    <a:pt x="160" y="0"/>
                  </a:cubicBezTo>
                  <a:close/>
                  <a:moveTo>
                    <a:pt x="160" y="300"/>
                  </a:moveTo>
                  <a:lnTo>
                    <a:pt x="160" y="300"/>
                  </a:lnTo>
                  <a:lnTo>
                    <a:pt x="156" y="300"/>
                  </a:lnTo>
                  <a:cubicBezTo>
                    <a:pt x="110" y="296"/>
                    <a:pt x="72" y="258"/>
                    <a:pt x="72" y="148"/>
                  </a:cubicBezTo>
                  <a:cubicBezTo>
                    <a:pt x="72" y="55"/>
                    <a:pt x="106" y="21"/>
                    <a:pt x="156" y="17"/>
                  </a:cubicBezTo>
                  <a:cubicBezTo>
                    <a:pt x="207" y="21"/>
                    <a:pt x="245" y="63"/>
                    <a:pt x="245" y="169"/>
                  </a:cubicBezTo>
                  <a:cubicBezTo>
                    <a:pt x="245" y="232"/>
                    <a:pt x="220" y="300"/>
                    <a:pt x="160" y="300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736719" y="509471"/>
              <a:ext cx="105910" cy="120137"/>
            </a:xfrm>
            <a:custGeom>
              <a:avLst/>
              <a:gdLst/>
              <a:ahLst/>
              <a:cxnLst>
                <a:cxn ang="0">
                  <a:pos x="190" y="296"/>
                </a:cxn>
                <a:cxn ang="0">
                  <a:pos x="72" y="156"/>
                </a:cxn>
                <a:cxn ang="0">
                  <a:pos x="173" y="21"/>
                </a:cxn>
                <a:cxn ang="0">
                  <a:pos x="266" y="101"/>
                </a:cxn>
                <a:cxn ang="0">
                  <a:pos x="283" y="101"/>
                </a:cxn>
                <a:cxn ang="0">
                  <a:pos x="283" y="17"/>
                </a:cxn>
                <a:cxn ang="0">
                  <a:pos x="262" y="17"/>
                </a:cxn>
                <a:cxn ang="0">
                  <a:pos x="165" y="0"/>
                </a:cxn>
                <a:cxn ang="0">
                  <a:pos x="0" y="152"/>
                </a:cxn>
                <a:cxn ang="0">
                  <a:pos x="165" y="317"/>
                </a:cxn>
                <a:cxn ang="0">
                  <a:pos x="292" y="287"/>
                </a:cxn>
                <a:cxn ang="0">
                  <a:pos x="292" y="241"/>
                </a:cxn>
                <a:cxn ang="0">
                  <a:pos x="283" y="241"/>
                </a:cxn>
                <a:cxn ang="0">
                  <a:pos x="190" y="296"/>
                </a:cxn>
              </a:cxnLst>
              <a:rect l="0" t="0" r="r" b="b"/>
              <a:pathLst>
                <a:path w="292" h="317">
                  <a:moveTo>
                    <a:pt x="190" y="296"/>
                  </a:moveTo>
                  <a:cubicBezTo>
                    <a:pt x="114" y="296"/>
                    <a:pt x="72" y="224"/>
                    <a:pt x="72" y="156"/>
                  </a:cubicBezTo>
                  <a:cubicBezTo>
                    <a:pt x="72" y="80"/>
                    <a:pt x="110" y="21"/>
                    <a:pt x="173" y="21"/>
                  </a:cubicBezTo>
                  <a:cubicBezTo>
                    <a:pt x="224" y="21"/>
                    <a:pt x="258" y="51"/>
                    <a:pt x="266" y="101"/>
                  </a:cubicBezTo>
                  <a:lnTo>
                    <a:pt x="283" y="101"/>
                  </a:lnTo>
                  <a:lnTo>
                    <a:pt x="283" y="17"/>
                  </a:lnTo>
                  <a:lnTo>
                    <a:pt x="262" y="17"/>
                  </a:lnTo>
                  <a:cubicBezTo>
                    <a:pt x="233" y="8"/>
                    <a:pt x="199" y="0"/>
                    <a:pt x="165" y="0"/>
                  </a:cubicBezTo>
                  <a:cubicBezTo>
                    <a:pt x="76" y="0"/>
                    <a:pt x="0" y="47"/>
                    <a:pt x="0" y="152"/>
                  </a:cubicBezTo>
                  <a:cubicBezTo>
                    <a:pt x="0" y="254"/>
                    <a:pt x="68" y="317"/>
                    <a:pt x="165" y="317"/>
                  </a:cubicBezTo>
                  <a:cubicBezTo>
                    <a:pt x="237" y="317"/>
                    <a:pt x="262" y="300"/>
                    <a:pt x="292" y="287"/>
                  </a:cubicBezTo>
                  <a:lnTo>
                    <a:pt x="292" y="241"/>
                  </a:lnTo>
                  <a:lnTo>
                    <a:pt x="283" y="241"/>
                  </a:lnTo>
                  <a:cubicBezTo>
                    <a:pt x="271" y="279"/>
                    <a:pt x="228" y="296"/>
                    <a:pt x="190" y="296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866341" y="511052"/>
              <a:ext cx="91684" cy="116976"/>
            </a:xfrm>
            <a:custGeom>
              <a:avLst/>
              <a:gdLst/>
              <a:ahLst/>
              <a:cxnLst>
                <a:cxn ang="0">
                  <a:pos x="174" y="148"/>
                </a:cxn>
                <a:cxn ang="0">
                  <a:pos x="174" y="144"/>
                </a:cxn>
                <a:cxn ang="0">
                  <a:pos x="241" y="72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0" y="309"/>
                </a:cxn>
                <a:cxn ang="0">
                  <a:pos x="148" y="309"/>
                </a:cxn>
                <a:cxn ang="0">
                  <a:pos x="254" y="228"/>
                </a:cxn>
                <a:cxn ang="0">
                  <a:pos x="174" y="148"/>
                </a:cxn>
                <a:cxn ang="0">
                  <a:pos x="102" y="21"/>
                </a:cxn>
                <a:cxn ang="0">
                  <a:pos x="102" y="21"/>
                </a:cxn>
                <a:cxn ang="0">
                  <a:pos x="140" y="26"/>
                </a:cxn>
                <a:cxn ang="0">
                  <a:pos x="174" y="81"/>
                </a:cxn>
                <a:cxn ang="0">
                  <a:pos x="140" y="136"/>
                </a:cxn>
                <a:cxn ang="0">
                  <a:pos x="127" y="140"/>
                </a:cxn>
                <a:cxn ang="0">
                  <a:pos x="102" y="140"/>
                </a:cxn>
                <a:cxn ang="0">
                  <a:pos x="102" y="21"/>
                </a:cxn>
                <a:cxn ang="0">
                  <a:pos x="140" y="288"/>
                </a:cxn>
                <a:cxn ang="0">
                  <a:pos x="140" y="288"/>
                </a:cxn>
                <a:cxn ang="0">
                  <a:pos x="102" y="271"/>
                </a:cxn>
                <a:cxn ang="0">
                  <a:pos x="102" y="157"/>
                </a:cxn>
                <a:cxn ang="0">
                  <a:pos x="127" y="157"/>
                </a:cxn>
                <a:cxn ang="0">
                  <a:pos x="140" y="157"/>
                </a:cxn>
                <a:cxn ang="0">
                  <a:pos x="190" y="228"/>
                </a:cxn>
                <a:cxn ang="0">
                  <a:pos x="140" y="288"/>
                </a:cxn>
              </a:cxnLst>
              <a:rect l="0" t="0" r="r" b="b"/>
              <a:pathLst>
                <a:path w="254" h="309">
                  <a:moveTo>
                    <a:pt x="174" y="148"/>
                  </a:moveTo>
                  <a:lnTo>
                    <a:pt x="174" y="144"/>
                  </a:lnTo>
                  <a:cubicBezTo>
                    <a:pt x="212" y="136"/>
                    <a:pt x="241" y="110"/>
                    <a:pt x="241" y="72"/>
                  </a:cubicBezTo>
                  <a:cubicBezTo>
                    <a:pt x="241" y="21"/>
                    <a:pt x="199" y="0"/>
                    <a:pt x="140" y="0"/>
                  </a:cubicBez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0" y="309"/>
                  </a:lnTo>
                  <a:lnTo>
                    <a:pt x="148" y="309"/>
                  </a:lnTo>
                  <a:cubicBezTo>
                    <a:pt x="207" y="309"/>
                    <a:pt x="254" y="279"/>
                    <a:pt x="254" y="228"/>
                  </a:cubicBezTo>
                  <a:cubicBezTo>
                    <a:pt x="254" y="174"/>
                    <a:pt x="224" y="152"/>
                    <a:pt x="174" y="148"/>
                  </a:cubicBezTo>
                  <a:close/>
                  <a:moveTo>
                    <a:pt x="102" y="21"/>
                  </a:moveTo>
                  <a:lnTo>
                    <a:pt x="102" y="21"/>
                  </a:lnTo>
                  <a:cubicBezTo>
                    <a:pt x="114" y="21"/>
                    <a:pt x="127" y="21"/>
                    <a:pt x="140" y="26"/>
                  </a:cubicBezTo>
                  <a:cubicBezTo>
                    <a:pt x="161" y="30"/>
                    <a:pt x="174" y="47"/>
                    <a:pt x="174" y="81"/>
                  </a:cubicBezTo>
                  <a:cubicBezTo>
                    <a:pt x="174" y="106"/>
                    <a:pt x="165" y="131"/>
                    <a:pt x="140" y="136"/>
                  </a:cubicBezTo>
                  <a:cubicBezTo>
                    <a:pt x="135" y="136"/>
                    <a:pt x="131" y="140"/>
                    <a:pt x="127" y="140"/>
                  </a:cubicBezTo>
                  <a:lnTo>
                    <a:pt x="102" y="140"/>
                  </a:lnTo>
                  <a:lnTo>
                    <a:pt x="102" y="21"/>
                  </a:lnTo>
                  <a:close/>
                  <a:moveTo>
                    <a:pt x="140" y="288"/>
                  </a:moveTo>
                  <a:lnTo>
                    <a:pt x="140" y="288"/>
                  </a:lnTo>
                  <a:cubicBezTo>
                    <a:pt x="123" y="288"/>
                    <a:pt x="110" y="279"/>
                    <a:pt x="102" y="271"/>
                  </a:cubicBezTo>
                  <a:lnTo>
                    <a:pt x="102" y="157"/>
                  </a:lnTo>
                  <a:lnTo>
                    <a:pt x="127" y="157"/>
                  </a:lnTo>
                  <a:lnTo>
                    <a:pt x="140" y="157"/>
                  </a:lnTo>
                  <a:cubicBezTo>
                    <a:pt x="174" y="165"/>
                    <a:pt x="190" y="190"/>
                    <a:pt x="190" y="228"/>
                  </a:cubicBezTo>
                  <a:cubicBezTo>
                    <a:pt x="190" y="262"/>
                    <a:pt x="174" y="288"/>
                    <a:pt x="140" y="288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984897" y="511052"/>
              <a:ext cx="85361" cy="116976"/>
            </a:xfrm>
            <a:custGeom>
              <a:avLst/>
              <a:gdLst/>
              <a:ahLst/>
              <a:cxnLst>
                <a:cxn ang="0">
                  <a:pos x="199" y="279"/>
                </a:cxn>
                <a:cxn ang="0">
                  <a:pos x="101" y="279"/>
                </a:cxn>
                <a:cxn ang="0">
                  <a:pos x="101" y="157"/>
                </a:cxn>
                <a:cxn ang="0">
                  <a:pos x="156" y="157"/>
                </a:cxn>
                <a:cxn ang="0">
                  <a:pos x="169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69" y="93"/>
                </a:cxn>
                <a:cxn ang="0">
                  <a:pos x="156" y="136"/>
                </a:cxn>
                <a:cxn ang="0">
                  <a:pos x="101" y="136"/>
                </a:cxn>
                <a:cxn ang="0">
                  <a:pos x="101" y="30"/>
                </a:cxn>
                <a:cxn ang="0">
                  <a:pos x="194" y="30"/>
                </a:cxn>
                <a:cxn ang="0">
                  <a:pos x="207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203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4" y="309"/>
                </a:cxn>
                <a:cxn ang="0">
                  <a:pos x="237" y="220"/>
                </a:cxn>
                <a:cxn ang="0">
                  <a:pos x="220" y="220"/>
                </a:cxn>
                <a:cxn ang="0">
                  <a:pos x="199" y="279"/>
                </a:cxn>
              </a:cxnLst>
              <a:rect l="0" t="0" r="r" b="b"/>
              <a:pathLst>
                <a:path w="237" h="309">
                  <a:moveTo>
                    <a:pt x="199" y="279"/>
                  </a:moveTo>
                  <a:lnTo>
                    <a:pt x="101" y="279"/>
                  </a:lnTo>
                  <a:lnTo>
                    <a:pt x="101" y="157"/>
                  </a:lnTo>
                  <a:lnTo>
                    <a:pt x="156" y="157"/>
                  </a:lnTo>
                  <a:lnTo>
                    <a:pt x="169" y="199"/>
                  </a:lnTo>
                  <a:lnTo>
                    <a:pt x="186" y="199"/>
                  </a:lnTo>
                  <a:cubicBezTo>
                    <a:pt x="182" y="182"/>
                    <a:pt x="182" y="165"/>
                    <a:pt x="182" y="144"/>
                  </a:cubicBezTo>
                  <a:cubicBezTo>
                    <a:pt x="182" y="127"/>
                    <a:pt x="182" y="110"/>
                    <a:pt x="186" y="93"/>
                  </a:cubicBezTo>
                  <a:lnTo>
                    <a:pt x="169" y="93"/>
                  </a:lnTo>
                  <a:lnTo>
                    <a:pt x="156" y="136"/>
                  </a:lnTo>
                  <a:lnTo>
                    <a:pt x="101" y="136"/>
                  </a:lnTo>
                  <a:lnTo>
                    <a:pt x="101" y="30"/>
                  </a:lnTo>
                  <a:lnTo>
                    <a:pt x="194" y="30"/>
                  </a:lnTo>
                  <a:lnTo>
                    <a:pt x="207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20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4" y="309"/>
                  </a:lnTo>
                  <a:lnTo>
                    <a:pt x="237" y="220"/>
                  </a:lnTo>
                  <a:lnTo>
                    <a:pt x="220" y="220"/>
                  </a:lnTo>
                  <a:lnTo>
                    <a:pt x="199" y="279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1093969" y="511052"/>
              <a:ext cx="180206" cy="150172"/>
            </a:xfrm>
            <a:custGeom>
              <a:avLst/>
              <a:gdLst/>
              <a:ahLst/>
              <a:cxnLst>
                <a:cxn ang="0">
                  <a:pos x="444" y="26"/>
                </a:cxn>
                <a:cxn ang="0">
                  <a:pos x="490" y="17"/>
                </a:cxn>
                <a:cxn ang="0">
                  <a:pos x="490" y="0"/>
                </a:cxn>
                <a:cxn ang="0">
                  <a:pos x="338" y="0"/>
                </a:cxn>
                <a:cxn ang="0">
                  <a:pos x="338" y="17"/>
                </a:cxn>
                <a:cxn ang="0">
                  <a:pos x="380" y="26"/>
                </a:cxn>
                <a:cxn ang="0">
                  <a:pos x="380" y="283"/>
                </a:cxn>
                <a:cxn ang="0">
                  <a:pos x="275" y="283"/>
                </a:cxn>
                <a:cxn ang="0">
                  <a:pos x="275" y="26"/>
                </a:cxn>
                <a:cxn ang="0">
                  <a:pos x="317" y="17"/>
                </a:cxn>
                <a:cxn ang="0">
                  <a:pos x="317" y="0"/>
                </a:cxn>
                <a:cxn ang="0">
                  <a:pos x="169" y="0"/>
                </a:cxn>
                <a:cxn ang="0">
                  <a:pos x="169" y="17"/>
                </a:cxn>
                <a:cxn ang="0">
                  <a:pos x="211" y="26"/>
                </a:cxn>
                <a:cxn ang="0">
                  <a:pos x="211" y="283"/>
                </a:cxn>
                <a:cxn ang="0">
                  <a:pos x="106" y="283"/>
                </a:cxn>
                <a:cxn ang="0">
                  <a:pos x="106" y="26"/>
                </a:cxn>
                <a:cxn ang="0">
                  <a:pos x="148" y="17"/>
                </a:cxn>
                <a:cxn ang="0">
                  <a:pos x="148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457" y="309"/>
                </a:cxn>
                <a:cxn ang="0">
                  <a:pos x="457" y="398"/>
                </a:cxn>
                <a:cxn ang="0">
                  <a:pos x="474" y="398"/>
                </a:cxn>
                <a:cxn ang="0">
                  <a:pos x="495" y="283"/>
                </a:cxn>
                <a:cxn ang="0">
                  <a:pos x="444" y="283"/>
                </a:cxn>
                <a:cxn ang="0">
                  <a:pos x="444" y="26"/>
                </a:cxn>
              </a:cxnLst>
              <a:rect l="0" t="0" r="r" b="b"/>
              <a:pathLst>
                <a:path w="495" h="398">
                  <a:moveTo>
                    <a:pt x="444" y="26"/>
                  </a:moveTo>
                  <a:lnTo>
                    <a:pt x="490" y="17"/>
                  </a:lnTo>
                  <a:lnTo>
                    <a:pt x="490" y="0"/>
                  </a:lnTo>
                  <a:lnTo>
                    <a:pt x="338" y="0"/>
                  </a:lnTo>
                  <a:lnTo>
                    <a:pt x="338" y="17"/>
                  </a:lnTo>
                  <a:lnTo>
                    <a:pt x="380" y="26"/>
                  </a:lnTo>
                  <a:lnTo>
                    <a:pt x="380" y="283"/>
                  </a:lnTo>
                  <a:lnTo>
                    <a:pt x="275" y="283"/>
                  </a:lnTo>
                  <a:lnTo>
                    <a:pt x="275" y="26"/>
                  </a:lnTo>
                  <a:lnTo>
                    <a:pt x="317" y="17"/>
                  </a:lnTo>
                  <a:lnTo>
                    <a:pt x="317" y="0"/>
                  </a:lnTo>
                  <a:lnTo>
                    <a:pt x="169" y="0"/>
                  </a:lnTo>
                  <a:lnTo>
                    <a:pt x="169" y="17"/>
                  </a:lnTo>
                  <a:lnTo>
                    <a:pt x="211" y="26"/>
                  </a:lnTo>
                  <a:lnTo>
                    <a:pt x="211" y="283"/>
                  </a:lnTo>
                  <a:lnTo>
                    <a:pt x="106" y="283"/>
                  </a:lnTo>
                  <a:lnTo>
                    <a:pt x="106" y="26"/>
                  </a:lnTo>
                  <a:lnTo>
                    <a:pt x="148" y="17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457" y="309"/>
                  </a:lnTo>
                  <a:lnTo>
                    <a:pt x="457" y="398"/>
                  </a:lnTo>
                  <a:lnTo>
                    <a:pt x="474" y="398"/>
                  </a:lnTo>
                  <a:lnTo>
                    <a:pt x="495" y="283"/>
                  </a:lnTo>
                  <a:lnTo>
                    <a:pt x="444" y="283"/>
                  </a:lnTo>
                  <a:lnTo>
                    <a:pt x="444" y="26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1291563" y="511052"/>
              <a:ext cx="86941" cy="116976"/>
            </a:xfrm>
            <a:custGeom>
              <a:avLst/>
              <a:gdLst/>
              <a:ahLst/>
              <a:cxnLst>
                <a:cxn ang="0">
                  <a:pos x="237" y="220"/>
                </a:cxn>
                <a:cxn ang="0">
                  <a:pos x="224" y="220"/>
                </a:cxn>
                <a:cxn ang="0">
                  <a:pos x="199" y="279"/>
                </a:cxn>
                <a:cxn ang="0">
                  <a:pos x="102" y="279"/>
                </a:cxn>
                <a:cxn ang="0">
                  <a:pos x="102" y="157"/>
                </a:cxn>
                <a:cxn ang="0">
                  <a:pos x="157" y="157"/>
                </a:cxn>
                <a:cxn ang="0">
                  <a:pos x="170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74" y="93"/>
                </a:cxn>
                <a:cxn ang="0">
                  <a:pos x="157" y="136"/>
                </a:cxn>
                <a:cxn ang="0">
                  <a:pos x="102" y="136"/>
                </a:cxn>
                <a:cxn ang="0">
                  <a:pos x="102" y="30"/>
                </a:cxn>
                <a:cxn ang="0">
                  <a:pos x="195" y="30"/>
                </a:cxn>
                <a:cxn ang="0">
                  <a:pos x="208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37" y="220"/>
                </a:cxn>
              </a:cxnLst>
              <a:rect l="0" t="0" r="r" b="b"/>
              <a:pathLst>
                <a:path w="237" h="309">
                  <a:moveTo>
                    <a:pt x="237" y="220"/>
                  </a:moveTo>
                  <a:lnTo>
                    <a:pt x="224" y="220"/>
                  </a:lnTo>
                  <a:lnTo>
                    <a:pt x="199" y="279"/>
                  </a:lnTo>
                  <a:lnTo>
                    <a:pt x="102" y="279"/>
                  </a:lnTo>
                  <a:lnTo>
                    <a:pt x="102" y="157"/>
                  </a:lnTo>
                  <a:lnTo>
                    <a:pt x="157" y="157"/>
                  </a:lnTo>
                  <a:lnTo>
                    <a:pt x="170" y="199"/>
                  </a:lnTo>
                  <a:lnTo>
                    <a:pt x="186" y="199"/>
                  </a:lnTo>
                  <a:cubicBezTo>
                    <a:pt x="186" y="182"/>
                    <a:pt x="182" y="165"/>
                    <a:pt x="182" y="144"/>
                  </a:cubicBezTo>
                  <a:cubicBezTo>
                    <a:pt x="182" y="127"/>
                    <a:pt x="186" y="110"/>
                    <a:pt x="186" y="93"/>
                  </a:cubicBezTo>
                  <a:lnTo>
                    <a:pt x="174" y="93"/>
                  </a:lnTo>
                  <a:lnTo>
                    <a:pt x="157" y="136"/>
                  </a:lnTo>
                  <a:lnTo>
                    <a:pt x="102" y="136"/>
                  </a:lnTo>
                  <a:lnTo>
                    <a:pt x="102" y="30"/>
                  </a:lnTo>
                  <a:lnTo>
                    <a:pt x="195" y="30"/>
                  </a:lnTo>
                  <a:lnTo>
                    <a:pt x="208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37" y="22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402216" y="511052"/>
              <a:ext cx="123299" cy="116976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6" y="26"/>
                </a:cxn>
                <a:cxn ang="0">
                  <a:pos x="236" y="136"/>
                </a:cxn>
                <a:cxn ang="0">
                  <a:pos x="105" y="136"/>
                </a:cxn>
                <a:cxn ang="0">
                  <a:pos x="105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5" y="283"/>
                </a:cxn>
                <a:cxn ang="0">
                  <a:pos x="105" y="161"/>
                </a:cxn>
                <a:cxn ang="0">
                  <a:pos x="236" y="161"/>
                </a:cxn>
                <a:cxn ang="0">
                  <a:pos x="236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6" y="26"/>
                  </a:lnTo>
                  <a:lnTo>
                    <a:pt x="236" y="136"/>
                  </a:lnTo>
                  <a:lnTo>
                    <a:pt x="105" y="136"/>
                  </a:lnTo>
                  <a:lnTo>
                    <a:pt x="105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5" y="283"/>
                  </a:lnTo>
                  <a:lnTo>
                    <a:pt x="105" y="161"/>
                  </a:lnTo>
                  <a:lnTo>
                    <a:pt x="236" y="161"/>
                  </a:lnTo>
                  <a:lnTo>
                    <a:pt x="236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546065" y="511052"/>
              <a:ext cx="124880" cy="116976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7" y="26"/>
                </a:cxn>
                <a:cxn ang="0">
                  <a:pos x="237" y="30"/>
                </a:cxn>
                <a:cxn ang="0">
                  <a:pos x="106" y="237"/>
                </a:cxn>
                <a:cxn ang="0">
                  <a:pos x="106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6" y="283"/>
                </a:cxn>
                <a:cxn ang="0">
                  <a:pos x="106" y="279"/>
                </a:cxn>
                <a:cxn ang="0">
                  <a:pos x="237" y="72"/>
                </a:cxn>
                <a:cxn ang="0">
                  <a:pos x="237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7" y="26"/>
                  </a:lnTo>
                  <a:lnTo>
                    <a:pt x="237" y="30"/>
                  </a:lnTo>
                  <a:lnTo>
                    <a:pt x="106" y="237"/>
                  </a:lnTo>
                  <a:lnTo>
                    <a:pt x="106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6" y="283"/>
                  </a:lnTo>
                  <a:lnTo>
                    <a:pt x="106" y="279"/>
                  </a:lnTo>
                  <a:lnTo>
                    <a:pt x="237" y="72"/>
                  </a:lnTo>
                  <a:lnTo>
                    <a:pt x="237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689913" y="511052"/>
              <a:ext cx="88522" cy="116976"/>
            </a:xfrm>
            <a:custGeom>
              <a:avLst/>
              <a:gdLst/>
              <a:ahLst/>
              <a:cxnLst>
                <a:cxn ang="0">
                  <a:pos x="225" y="220"/>
                </a:cxn>
                <a:cxn ang="0">
                  <a:pos x="199" y="279"/>
                </a:cxn>
                <a:cxn ang="0">
                  <a:pos x="106" y="279"/>
                </a:cxn>
                <a:cxn ang="0">
                  <a:pos x="106" y="157"/>
                </a:cxn>
                <a:cxn ang="0">
                  <a:pos x="161" y="157"/>
                </a:cxn>
                <a:cxn ang="0">
                  <a:pos x="174" y="199"/>
                </a:cxn>
                <a:cxn ang="0">
                  <a:pos x="187" y="199"/>
                </a:cxn>
                <a:cxn ang="0">
                  <a:pos x="187" y="144"/>
                </a:cxn>
                <a:cxn ang="0">
                  <a:pos x="187" y="93"/>
                </a:cxn>
                <a:cxn ang="0">
                  <a:pos x="174" y="93"/>
                </a:cxn>
                <a:cxn ang="0">
                  <a:pos x="161" y="136"/>
                </a:cxn>
                <a:cxn ang="0">
                  <a:pos x="106" y="136"/>
                </a:cxn>
                <a:cxn ang="0">
                  <a:pos x="106" y="30"/>
                </a:cxn>
                <a:cxn ang="0">
                  <a:pos x="195" y="30"/>
                </a:cxn>
                <a:cxn ang="0">
                  <a:pos x="212" y="81"/>
                </a:cxn>
                <a:cxn ang="0">
                  <a:pos x="225" y="81"/>
                </a:cxn>
                <a:cxn ang="0">
                  <a:pos x="225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3" y="26"/>
                </a:cxn>
                <a:cxn ang="0">
                  <a:pos x="43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41" y="220"/>
                </a:cxn>
                <a:cxn ang="0">
                  <a:pos x="225" y="220"/>
                </a:cxn>
              </a:cxnLst>
              <a:rect l="0" t="0" r="r" b="b"/>
              <a:pathLst>
                <a:path w="241" h="309">
                  <a:moveTo>
                    <a:pt x="225" y="220"/>
                  </a:moveTo>
                  <a:lnTo>
                    <a:pt x="199" y="279"/>
                  </a:lnTo>
                  <a:lnTo>
                    <a:pt x="106" y="279"/>
                  </a:lnTo>
                  <a:lnTo>
                    <a:pt x="106" y="157"/>
                  </a:lnTo>
                  <a:lnTo>
                    <a:pt x="161" y="157"/>
                  </a:lnTo>
                  <a:lnTo>
                    <a:pt x="174" y="199"/>
                  </a:lnTo>
                  <a:lnTo>
                    <a:pt x="187" y="199"/>
                  </a:lnTo>
                  <a:lnTo>
                    <a:pt x="187" y="144"/>
                  </a:lnTo>
                  <a:lnTo>
                    <a:pt x="187" y="93"/>
                  </a:lnTo>
                  <a:lnTo>
                    <a:pt x="174" y="93"/>
                  </a:lnTo>
                  <a:lnTo>
                    <a:pt x="161" y="136"/>
                  </a:lnTo>
                  <a:lnTo>
                    <a:pt x="106" y="136"/>
                  </a:lnTo>
                  <a:lnTo>
                    <a:pt x="106" y="30"/>
                  </a:lnTo>
                  <a:lnTo>
                    <a:pt x="195" y="30"/>
                  </a:lnTo>
                  <a:lnTo>
                    <a:pt x="212" y="81"/>
                  </a:lnTo>
                  <a:lnTo>
                    <a:pt x="225" y="81"/>
                  </a:lnTo>
                  <a:lnTo>
                    <a:pt x="225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3" y="26"/>
                  </a:lnTo>
                  <a:lnTo>
                    <a:pt x="43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41" y="220"/>
                  </a:lnTo>
                  <a:lnTo>
                    <a:pt x="225" y="22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943798" y="163286"/>
              <a:ext cx="229209" cy="289278"/>
            </a:xfrm>
            <a:custGeom>
              <a:avLst/>
              <a:gdLst/>
              <a:ahLst/>
              <a:cxnLst>
                <a:cxn ang="0">
                  <a:pos x="317" y="774"/>
                </a:cxn>
                <a:cxn ang="0">
                  <a:pos x="587" y="668"/>
                </a:cxn>
                <a:cxn ang="0">
                  <a:pos x="630" y="85"/>
                </a:cxn>
                <a:cxn ang="0">
                  <a:pos x="317" y="0"/>
                </a:cxn>
                <a:cxn ang="0">
                  <a:pos x="160" y="42"/>
                </a:cxn>
                <a:cxn ang="0">
                  <a:pos x="0" y="85"/>
                </a:cxn>
                <a:cxn ang="0">
                  <a:pos x="42" y="668"/>
                </a:cxn>
                <a:cxn ang="0">
                  <a:pos x="160" y="715"/>
                </a:cxn>
                <a:cxn ang="0">
                  <a:pos x="317" y="774"/>
                </a:cxn>
                <a:cxn ang="0">
                  <a:pos x="160" y="76"/>
                </a:cxn>
                <a:cxn ang="0">
                  <a:pos x="160" y="76"/>
                </a:cxn>
                <a:cxn ang="0">
                  <a:pos x="224" y="59"/>
                </a:cxn>
                <a:cxn ang="0">
                  <a:pos x="160" y="161"/>
                </a:cxn>
                <a:cxn ang="0">
                  <a:pos x="105" y="258"/>
                </a:cxn>
                <a:cxn ang="0">
                  <a:pos x="105" y="186"/>
                </a:cxn>
                <a:cxn ang="0">
                  <a:pos x="101" y="93"/>
                </a:cxn>
                <a:cxn ang="0">
                  <a:pos x="160" y="76"/>
                </a:cxn>
                <a:cxn ang="0">
                  <a:pos x="76" y="643"/>
                </a:cxn>
                <a:cxn ang="0">
                  <a:pos x="76" y="643"/>
                </a:cxn>
                <a:cxn ang="0">
                  <a:pos x="55" y="385"/>
                </a:cxn>
                <a:cxn ang="0">
                  <a:pos x="114" y="389"/>
                </a:cxn>
                <a:cxn ang="0">
                  <a:pos x="160" y="313"/>
                </a:cxn>
                <a:cxn ang="0">
                  <a:pos x="228" y="203"/>
                </a:cxn>
                <a:cxn ang="0">
                  <a:pos x="224" y="275"/>
                </a:cxn>
                <a:cxn ang="0">
                  <a:pos x="228" y="397"/>
                </a:cxn>
                <a:cxn ang="0">
                  <a:pos x="317" y="402"/>
                </a:cxn>
                <a:cxn ang="0">
                  <a:pos x="317" y="34"/>
                </a:cxn>
                <a:cxn ang="0">
                  <a:pos x="596" y="110"/>
                </a:cxn>
                <a:cxn ang="0">
                  <a:pos x="575" y="385"/>
                </a:cxn>
                <a:cxn ang="0">
                  <a:pos x="494" y="389"/>
                </a:cxn>
                <a:cxn ang="0">
                  <a:pos x="507" y="156"/>
                </a:cxn>
                <a:cxn ang="0">
                  <a:pos x="410" y="140"/>
                </a:cxn>
                <a:cxn ang="0">
                  <a:pos x="406" y="397"/>
                </a:cxn>
                <a:cxn ang="0">
                  <a:pos x="317" y="402"/>
                </a:cxn>
                <a:cxn ang="0">
                  <a:pos x="317" y="736"/>
                </a:cxn>
                <a:cxn ang="0">
                  <a:pos x="160" y="676"/>
                </a:cxn>
                <a:cxn ang="0">
                  <a:pos x="76" y="643"/>
                </a:cxn>
              </a:cxnLst>
              <a:rect l="0" t="0" r="r" b="b"/>
              <a:pathLst>
                <a:path w="630" h="774">
                  <a:moveTo>
                    <a:pt x="317" y="774"/>
                  </a:moveTo>
                  <a:lnTo>
                    <a:pt x="587" y="668"/>
                  </a:lnTo>
                  <a:lnTo>
                    <a:pt x="630" y="85"/>
                  </a:lnTo>
                  <a:lnTo>
                    <a:pt x="317" y="0"/>
                  </a:lnTo>
                  <a:lnTo>
                    <a:pt x="160" y="42"/>
                  </a:lnTo>
                  <a:lnTo>
                    <a:pt x="0" y="85"/>
                  </a:lnTo>
                  <a:lnTo>
                    <a:pt x="42" y="668"/>
                  </a:lnTo>
                  <a:lnTo>
                    <a:pt x="160" y="715"/>
                  </a:lnTo>
                  <a:lnTo>
                    <a:pt x="317" y="774"/>
                  </a:lnTo>
                  <a:close/>
                  <a:moveTo>
                    <a:pt x="160" y="76"/>
                  </a:moveTo>
                  <a:lnTo>
                    <a:pt x="160" y="76"/>
                  </a:lnTo>
                  <a:lnTo>
                    <a:pt x="224" y="59"/>
                  </a:lnTo>
                  <a:lnTo>
                    <a:pt x="160" y="161"/>
                  </a:lnTo>
                  <a:lnTo>
                    <a:pt x="105" y="258"/>
                  </a:lnTo>
                  <a:lnTo>
                    <a:pt x="105" y="186"/>
                  </a:lnTo>
                  <a:lnTo>
                    <a:pt x="101" y="93"/>
                  </a:lnTo>
                  <a:lnTo>
                    <a:pt x="160" y="76"/>
                  </a:lnTo>
                  <a:close/>
                  <a:moveTo>
                    <a:pt x="76" y="643"/>
                  </a:moveTo>
                  <a:lnTo>
                    <a:pt x="76" y="643"/>
                  </a:lnTo>
                  <a:lnTo>
                    <a:pt x="55" y="385"/>
                  </a:lnTo>
                  <a:lnTo>
                    <a:pt x="114" y="389"/>
                  </a:lnTo>
                  <a:lnTo>
                    <a:pt x="160" y="313"/>
                  </a:lnTo>
                  <a:lnTo>
                    <a:pt x="228" y="203"/>
                  </a:lnTo>
                  <a:lnTo>
                    <a:pt x="224" y="275"/>
                  </a:lnTo>
                  <a:lnTo>
                    <a:pt x="228" y="397"/>
                  </a:lnTo>
                  <a:lnTo>
                    <a:pt x="317" y="402"/>
                  </a:lnTo>
                  <a:lnTo>
                    <a:pt x="317" y="34"/>
                  </a:lnTo>
                  <a:lnTo>
                    <a:pt x="596" y="110"/>
                  </a:lnTo>
                  <a:lnTo>
                    <a:pt x="575" y="385"/>
                  </a:lnTo>
                  <a:lnTo>
                    <a:pt x="494" y="389"/>
                  </a:lnTo>
                  <a:lnTo>
                    <a:pt x="507" y="156"/>
                  </a:lnTo>
                  <a:lnTo>
                    <a:pt x="410" y="140"/>
                  </a:lnTo>
                  <a:lnTo>
                    <a:pt x="406" y="397"/>
                  </a:lnTo>
                  <a:lnTo>
                    <a:pt x="317" y="402"/>
                  </a:lnTo>
                  <a:lnTo>
                    <a:pt x="317" y="736"/>
                  </a:lnTo>
                  <a:lnTo>
                    <a:pt x="160" y="676"/>
                  </a:lnTo>
                  <a:lnTo>
                    <a:pt x="76" y="643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cxnSp>
        <p:nvCxnSpPr>
          <p:cNvPr id="31" name="Прямая соединительная линия 30"/>
          <p:cNvCxnSpPr/>
          <p:nvPr/>
        </p:nvCxnSpPr>
        <p:spPr>
          <a:xfrm>
            <a:off x="3612296" y="5204814"/>
            <a:ext cx="720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32" name="Прямая соединительная линия 31"/>
          <p:cNvCxnSpPr/>
          <p:nvPr/>
        </p:nvCxnSpPr>
        <p:spPr>
          <a:xfrm>
            <a:off x="3612296" y="5180898"/>
            <a:ext cx="720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pic>
        <p:nvPicPr>
          <p:cNvPr id="30" name="Picture 10" descr="Картинки по запросу &quot;бином лого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761" y="4725560"/>
            <a:ext cx="2183271" cy="935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Прямая соединительная линия 38"/>
          <p:cNvCxnSpPr/>
          <p:nvPr/>
        </p:nvCxnSpPr>
        <p:spPr>
          <a:xfrm>
            <a:off x="7752760" y="5204814"/>
            <a:ext cx="756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40" name="Прямая соединительная линия 39"/>
          <p:cNvCxnSpPr/>
          <p:nvPr/>
        </p:nvCxnSpPr>
        <p:spPr>
          <a:xfrm>
            <a:off x="7752760" y="5180898"/>
            <a:ext cx="756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sp>
        <p:nvSpPr>
          <p:cNvPr id="41" name="TextBox 40"/>
          <p:cNvSpPr txBox="1"/>
          <p:nvPr/>
        </p:nvSpPr>
        <p:spPr>
          <a:xfrm>
            <a:off x="334963" y="6103158"/>
            <a:ext cx="69978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8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Все права защищены. Никакая часть презентации не может быть воспроизведена в какой бы то ни было форме и какими бы то ни было средствами,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ru-RU" sz="8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включая размещение в сети Интернет и в корпоративных сетях, а также запись в память ЭВМ, для частного или публичного использования,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ru-RU" sz="8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без письменного разрешения владельца авторских прав.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ru-RU" sz="8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© АО «Издательство "Просвещение"», 20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</a:t>
            </a:r>
            <a:r>
              <a:rPr lang="ru-RU" sz="800" dirty="0">
                <a:solidFill>
                  <a:schemeClr val="bg1">
                    <a:lumMod val="6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г.</a:t>
            </a:r>
          </a:p>
        </p:txBody>
      </p:sp>
      <p:cxnSp>
        <p:nvCxnSpPr>
          <p:cNvPr id="42" name="Прямая соединительная линия 41"/>
          <p:cNvCxnSpPr/>
          <p:nvPr userDrawn="1"/>
        </p:nvCxnSpPr>
        <p:spPr>
          <a:xfrm>
            <a:off x="0" y="5193184"/>
            <a:ext cx="1080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43" name="Прямая соединительная линия 42"/>
          <p:cNvCxnSpPr/>
          <p:nvPr userDrawn="1"/>
        </p:nvCxnSpPr>
        <p:spPr>
          <a:xfrm>
            <a:off x="0" y="5178146"/>
            <a:ext cx="1080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</p:spTree>
    <p:extLst>
      <p:ext uri="{BB962C8B-B14F-4D97-AF65-F5344CB8AC3E}">
        <p14:creationId xmlns:p14="http://schemas.microsoft.com/office/powerpoint/2010/main" val="121535910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83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5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28800"/>
            <a:ext cx="3648000" cy="4320431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19136"/>
            <a:ext cx="3648000" cy="4330095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28800"/>
            <a:ext cx="3648000" cy="4320431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19" hasCustomPrompt="1"/>
          </p:nvPr>
        </p:nvSpPr>
        <p:spPr>
          <a:xfrm>
            <a:off x="334433" y="1268800"/>
            <a:ext cx="3648000" cy="36000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4272000" y="1268800"/>
            <a:ext cx="3648000" cy="36000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21" hasCustomPrompt="1"/>
          </p:nvPr>
        </p:nvSpPr>
        <p:spPr>
          <a:xfrm>
            <a:off x="8208000" y="1259136"/>
            <a:ext cx="3648000" cy="36000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10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9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6" name="Объект 1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07368" y="1494774"/>
            <a:ext cx="5568951" cy="1979648"/>
          </a:xfrm>
          <a:ln w="12700">
            <a:solidFill>
              <a:srgbClr val="2F3696"/>
            </a:solidFill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21" hasCustomPrompt="1"/>
          </p:nvPr>
        </p:nvSpPr>
        <p:spPr>
          <a:xfrm>
            <a:off x="2003677" y="1369025"/>
            <a:ext cx="2508147" cy="251497"/>
          </a:xfrm>
          <a:solidFill>
            <a:schemeClr val="bg1"/>
          </a:solidFill>
          <a:ln>
            <a:noFill/>
          </a:ln>
          <a:effectLst/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rgbClr val="2F369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2"/>
          </p:nvPr>
        </p:nvSpPr>
        <p:spPr>
          <a:xfrm>
            <a:off x="6168008" y="1494774"/>
            <a:ext cx="5568951" cy="1979648"/>
          </a:xfrm>
          <a:ln w="12700">
            <a:solidFill>
              <a:srgbClr val="2F3696"/>
            </a:solidFill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8" name="Текст 7"/>
          <p:cNvSpPr>
            <a:spLocks noGrp="1"/>
          </p:cNvSpPr>
          <p:nvPr>
            <p:ph type="body" sz="quarter" idx="23" hasCustomPrompt="1"/>
          </p:nvPr>
        </p:nvSpPr>
        <p:spPr>
          <a:xfrm>
            <a:off x="7764317" y="1369025"/>
            <a:ext cx="2508147" cy="251497"/>
          </a:xfrm>
          <a:solidFill>
            <a:schemeClr val="bg1"/>
          </a:solidFill>
          <a:ln>
            <a:noFill/>
          </a:ln>
          <a:effectLst/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rgbClr val="2F369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4"/>
          </p:nvPr>
        </p:nvSpPr>
        <p:spPr>
          <a:xfrm>
            <a:off x="407368" y="3842781"/>
            <a:ext cx="5568951" cy="1979648"/>
          </a:xfrm>
          <a:ln w="12700">
            <a:solidFill>
              <a:srgbClr val="2F3696"/>
            </a:solidFill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25" hasCustomPrompt="1"/>
          </p:nvPr>
        </p:nvSpPr>
        <p:spPr>
          <a:xfrm>
            <a:off x="2003677" y="3717032"/>
            <a:ext cx="2508147" cy="251497"/>
          </a:xfrm>
          <a:solidFill>
            <a:schemeClr val="bg1"/>
          </a:solidFill>
          <a:ln>
            <a:noFill/>
          </a:ln>
          <a:effectLst/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rgbClr val="2F369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6"/>
          </p:nvPr>
        </p:nvSpPr>
        <p:spPr>
          <a:xfrm>
            <a:off x="6168008" y="3842781"/>
            <a:ext cx="5568951" cy="1979648"/>
          </a:xfrm>
          <a:ln w="12700">
            <a:solidFill>
              <a:srgbClr val="2F3696"/>
            </a:solidFill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27" hasCustomPrompt="1"/>
          </p:nvPr>
        </p:nvSpPr>
        <p:spPr>
          <a:xfrm>
            <a:off x="7764317" y="3717032"/>
            <a:ext cx="2508147" cy="251497"/>
          </a:xfrm>
          <a:solidFill>
            <a:schemeClr val="bg1"/>
          </a:solidFill>
          <a:ln>
            <a:noFill/>
          </a:ln>
          <a:effectLst/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rgbClr val="2F3696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785903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076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13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4" name="Объект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1800" b="0" i="0" baseline="0" dirty="0" err="1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6309320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332086"/>
            <a:ext cx="11520000" cy="7858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24892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Пере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3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598935"/>
            <a:ext cx="12192000" cy="1830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>
            <a:normAutofit/>
          </a:bodyPr>
          <a:lstStyle>
            <a:lvl1pPr algn="ctr">
              <a:defRPr sz="5400" b="1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4655840" y="4932770"/>
            <a:ext cx="7560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6" name="Прямая соединительная линия 5"/>
          <p:cNvCxnSpPr/>
          <p:nvPr userDrawn="1"/>
        </p:nvCxnSpPr>
        <p:spPr>
          <a:xfrm>
            <a:off x="4655840" y="4917732"/>
            <a:ext cx="7560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grpSp>
        <p:nvGrpSpPr>
          <p:cNvPr id="7" name="Группа 6"/>
          <p:cNvGrpSpPr/>
          <p:nvPr userDrawn="1"/>
        </p:nvGrpSpPr>
        <p:grpSpPr>
          <a:xfrm>
            <a:off x="1487488" y="4642666"/>
            <a:ext cx="2808312" cy="1039958"/>
            <a:chOff x="1487488" y="4642666"/>
            <a:chExt cx="3528392" cy="1306614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7488" y="4642666"/>
              <a:ext cx="3528392" cy="837581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7767" y="5582108"/>
              <a:ext cx="993054" cy="367172"/>
            </a:xfrm>
            <a:prstGeom prst="rect">
              <a:avLst/>
            </a:prstGeom>
          </p:spPr>
        </p:pic>
      </p:grpSp>
      <p:cxnSp>
        <p:nvCxnSpPr>
          <p:cNvPr id="11" name="Прямая соединительная линия 10"/>
          <p:cNvCxnSpPr/>
          <p:nvPr userDrawn="1"/>
        </p:nvCxnSpPr>
        <p:spPr>
          <a:xfrm>
            <a:off x="0" y="4932770"/>
            <a:ext cx="1080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12" name="Прямая соединительная линия 11"/>
          <p:cNvCxnSpPr/>
          <p:nvPr userDrawn="1"/>
        </p:nvCxnSpPr>
        <p:spPr>
          <a:xfrm>
            <a:off x="0" y="4917732"/>
            <a:ext cx="1080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</p:spTree>
    <p:extLst>
      <p:ext uri="{BB962C8B-B14F-4D97-AF65-F5344CB8AC3E}">
        <p14:creationId xmlns:p14="http://schemas.microsoft.com/office/powerpoint/2010/main" val="3955122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1" name="Слайд think-cell" r:id="rId4" imgW="416" imgH="416" progId="TCLayout.ActiveDocument.1">
                  <p:embed/>
                </p:oleObj>
              </mc:Choice>
              <mc:Fallback>
                <p:oleObj name="Слайд think-cell" r:id="rId4" imgW="416" imgH="416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052736"/>
            <a:ext cx="11520000" cy="4896544"/>
          </a:xfrm>
        </p:spPr>
        <p:txBody>
          <a:bodyPr/>
          <a:lstStyle>
            <a:lvl1pPr>
              <a:spcBef>
                <a:spcPts val="600"/>
              </a:spcBef>
              <a:buClr>
                <a:srgbClr val="2D3494"/>
              </a:buClr>
              <a:defRPr sz="1400" b="0" i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spcBef>
                <a:spcPts val="600"/>
              </a:spcBef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929919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30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5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Текст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87488" y="1591629"/>
            <a:ext cx="8712968" cy="360363"/>
          </a:xfrm>
          <a:noFill/>
          <a:ln>
            <a:noFill/>
          </a:ln>
        </p:spPr>
        <p:txBody>
          <a:bodyPr anchor="ctr"/>
          <a:lstStyle>
            <a:lvl1pPr algn="l"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Название главы</a:t>
            </a:r>
          </a:p>
        </p:txBody>
      </p:sp>
      <p:sp>
        <p:nvSpPr>
          <p:cNvPr id="20" name="Текст 11"/>
          <p:cNvSpPr>
            <a:spLocks noGrp="1"/>
          </p:cNvSpPr>
          <p:nvPr>
            <p:ph type="body" sz="quarter" idx="18" hasCustomPrompt="1"/>
          </p:nvPr>
        </p:nvSpPr>
        <p:spPr>
          <a:xfrm>
            <a:off x="1487488" y="3140645"/>
            <a:ext cx="8712968" cy="360363"/>
          </a:xfrm>
          <a:noFill/>
        </p:spPr>
        <p:txBody>
          <a:bodyPr anchor="ctr"/>
          <a:lstStyle>
            <a:lvl1pPr algn="l"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Название следующей главы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2135560" y="2097944"/>
            <a:ext cx="8064896" cy="864368"/>
          </a:xfrm>
        </p:spPr>
        <p:txBody>
          <a:bodyPr/>
          <a:lstStyle>
            <a:lvl1pPr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13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2138852" y="3641656"/>
            <a:ext cx="8061604" cy="86436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Tx/>
              <a:buFont typeface="Arial" pitchFamily="34" charset="0"/>
              <a:buNone/>
              <a:tabLst/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Tx/>
              <a:buFont typeface="Arial" pitchFamily="34" charset="0"/>
              <a:buNone/>
              <a:tabLst/>
              <a:defRPr/>
            </a:pPr>
            <a:r>
              <a:rPr lang="ru-RU" dirty="0"/>
              <a:t>Название слайда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0200456" y="1591629"/>
            <a:ext cx="603572" cy="362477"/>
          </a:xfrm>
        </p:spPr>
        <p:txBody>
          <a:bodyPr/>
          <a:lstStyle>
            <a:lvl1pPr algn="ctr"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10200456" y="3139587"/>
            <a:ext cx="603572" cy="362477"/>
          </a:xfrm>
        </p:spPr>
        <p:txBody>
          <a:bodyPr/>
          <a:lstStyle>
            <a:lvl1pPr algn="ctr"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23" hasCustomPrompt="1"/>
          </p:nvPr>
        </p:nvSpPr>
        <p:spPr>
          <a:xfrm>
            <a:off x="10202386" y="2097943"/>
            <a:ext cx="601642" cy="864369"/>
          </a:xfrm>
        </p:spPr>
        <p:txBody>
          <a:bodyPr/>
          <a:lstStyle>
            <a:lvl1pPr algn="ctr"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  <a:p>
            <a:pPr lvl="0"/>
            <a:endParaRPr lang="ru-RU" dirty="0"/>
          </a:p>
        </p:txBody>
      </p:sp>
      <p:sp>
        <p:nvSpPr>
          <p:cNvPr id="19" name="Текст 2"/>
          <p:cNvSpPr>
            <a:spLocks noGrp="1"/>
          </p:cNvSpPr>
          <p:nvPr>
            <p:ph type="body" sz="quarter" idx="24" hasCustomPrompt="1"/>
          </p:nvPr>
        </p:nvSpPr>
        <p:spPr>
          <a:xfrm>
            <a:off x="10200456" y="3641126"/>
            <a:ext cx="603572" cy="865427"/>
          </a:xfrm>
        </p:spPr>
        <p:txBody>
          <a:bodyPr/>
          <a:lstStyle>
            <a:lvl1pPr algn="ctr">
              <a:defRPr sz="1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785903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</p:spTree>
    <p:extLst>
      <p:ext uri="{BB962C8B-B14F-4D97-AF65-F5344CB8AC3E}">
        <p14:creationId xmlns:p14="http://schemas.microsoft.com/office/powerpoint/2010/main" val="4280511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09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Текст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87488" y="1591629"/>
            <a:ext cx="9316540" cy="360363"/>
          </a:xfrm>
          <a:noFill/>
          <a:ln>
            <a:noFill/>
          </a:ln>
        </p:spPr>
        <p:txBody>
          <a:bodyPr anchor="ctr"/>
          <a:lstStyle>
            <a:lvl1pPr algn="l">
              <a:defRPr sz="1400" b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Название главы</a:t>
            </a:r>
          </a:p>
        </p:txBody>
      </p:sp>
      <p:sp>
        <p:nvSpPr>
          <p:cNvPr id="20" name="Текст 11"/>
          <p:cNvSpPr>
            <a:spLocks noGrp="1"/>
          </p:cNvSpPr>
          <p:nvPr>
            <p:ph type="body" sz="quarter" idx="18" hasCustomPrompt="1"/>
          </p:nvPr>
        </p:nvSpPr>
        <p:spPr>
          <a:xfrm>
            <a:off x="1485173" y="2132856"/>
            <a:ext cx="9316540" cy="360363"/>
          </a:xfrm>
          <a:noFill/>
        </p:spPr>
        <p:txBody>
          <a:bodyPr anchor="ctr"/>
          <a:lstStyle>
            <a:lvl1pPr algn="l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Название следующей главы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0200456" y="1591629"/>
            <a:ext cx="603572" cy="362477"/>
          </a:xfrm>
        </p:spPr>
        <p:txBody>
          <a:bodyPr/>
          <a:lstStyle>
            <a:lvl1pPr algn="ctr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10198141" y="2131798"/>
            <a:ext cx="603572" cy="362477"/>
          </a:xfrm>
        </p:spPr>
        <p:txBody>
          <a:bodyPr/>
          <a:lstStyle>
            <a:lvl1pPr algn="ctr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4" name="Текст 11"/>
          <p:cNvSpPr>
            <a:spLocks noGrp="1"/>
          </p:cNvSpPr>
          <p:nvPr>
            <p:ph type="body" sz="quarter" idx="23" hasCustomPrompt="1"/>
          </p:nvPr>
        </p:nvSpPr>
        <p:spPr>
          <a:xfrm>
            <a:off x="1485173" y="2671967"/>
            <a:ext cx="9316540" cy="360363"/>
          </a:xfrm>
          <a:noFill/>
        </p:spPr>
        <p:txBody>
          <a:bodyPr anchor="ctr"/>
          <a:lstStyle>
            <a:lvl1pPr algn="l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Название следующей главы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sz="quarter" idx="24" hasCustomPrompt="1"/>
          </p:nvPr>
        </p:nvSpPr>
        <p:spPr>
          <a:xfrm>
            <a:off x="10198141" y="2670909"/>
            <a:ext cx="603572" cy="362477"/>
          </a:xfrm>
        </p:spPr>
        <p:txBody>
          <a:bodyPr/>
          <a:lstStyle>
            <a:lvl1pPr algn="ctr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22" name="Текст 11"/>
          <p:cNvSpPr>
            <a:spLocks noGrp="1"/>
          </p:cNvSpPr>
          <p:nvPr>
            <p:ph type="body" sz="quarter" idx="25" hasCustomPrompt="1"/>
          </p:nvPr>
        </p:nvSpPr>
        <p:spPr>
          <a:xfrm>
            <a:off x="1485173" y="3210020"/>
            <a:ext cx="9316540" cy="360363"/>
          </a:xfrm>
          <a:noFill/>
        </p:spPr>
        <p:txBody>
          <a:bodyPr anchor="ctr"/>
          <a:lstStyle>
            <a:lvl1pPr algn="l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Название следующей главы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sz="quarter" idx="26" hasCustomPrompt="1"/>
          </p:nvPr>
        </p:nvSpPr>
        <p:spPr>
          <a:xfrm>
            <a:off x="10198141" y="3208962"/>
            <a:ext cx="603572" cy="362477"/>
          </a:xfrm>
        </p:spPr>
        <p:txBody>
          <a:bodyPr/>
          <a:lstStyle>
            <a:lvl1pPr algn="ctr"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653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33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28800"/>
            <a:ext cx="5568951" cy="4320480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endParaRPr lang="ru-RU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28800"/>
            <a:ext cx="5568951" cy="1728191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endParaRPr lang="ru-RU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005064"/>
            <a:ext cx="5568951" cy="1944216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endParaRPr lang="ru-RU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/>
          <p:cNvSpPr>
            <a:spLocks noGrp="1"/>
          </p:cNvSpPr>
          <p:nvPr>
            <p:ph type="body" sz="quarter" idx="19" hasCustomPrompt="1"/>
          </p:nvPr>
        </p:nvSpPr>
        <p:spPr>
          <a:xfrm>
            <a:off x="334433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6288618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2" name="Текст 7"/>
          <p:cNvSpPr>
            <a:spLocks noGrp="1"/>
          </p:cNvSpPr>
          <p:nvPr>
            <p:ph type="body" sz="quarter" idx="21" hasCustomPrompt="1"/>
          </p:nvPr>
        </p:nvSpPr>
        <p:spPr>
          <a:xfrm>
            <a:off x="6285481" y="3645023"/>
            <a:ext cx="5568952" cy="360039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312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57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719853" y="1052736"/>
            <a:ext cx="6121400" cy="4896252"/>
          </a:xfrm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7"/>
          </p:nvPr>
        </p:nvSpPr>
        <p:spPr>
          <a:xfrm>
            <a:off x="334963" y="1052742"/>
            <a:ext cx="5113337" cy="4896537"/>
          </a:xfrm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929919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768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1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34433" y="1047150"/>
            <a:ext cx="6121400" cy="4896252"/>
          </a:xfrm>
        </p:spPr>
        <p:txBody>
          <a:bodyPr/>
          <a:lstStyle>
            <a:lvl1pP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7"/>
          </p:nvPr>
        </p:nvSpPr>
        <p:spPr>
          <a:xfrm>
            <a:off x="6736863" y="1047150"/>
            <a:ext cx="5113337" cy="4896537"/>
          </a:xfrm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929919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71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13" name="Слайд think-cell" r:id="rId5" imgW="416" imgH="416" progId="TCLayout.ActiveDocument.1">
                  <p:embed/>
                </p:oleObj>
              </mc:Choice>
              <mc:Fallback>
                <p:oleObj name="Слайд think-cell" r:id="rId5" imgW="416" imgH="416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052736"/>
            <a:ext cx="11520000" cy="4896544"/>
          </a:xfrm>
        </p:spPr>
        <p:txBody>
          <a:bodyPr/>
          <a:lstStyle>
            <a:lvl1pPr>
              <a:spcBef>
                <a:spcPts val="600"/>
              </a:spcBef>
              <a:buClr>
                <a:srgbClr val="2D3494"/>
              </a:buClr>
              <a:defRPr sz="1400" b="0" i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spcBef>
                <a:spcPts val="600"/>
              </a:spcBef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425863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14" name="Слайд think-cell" r:id="rId7" imgW="416" imgH="416" progId="TCLayout.ActiveDocument.1">
                  <p:embed/>
                </p:oleObj>
              </mc:Choice>
              <mc:Fallback>
                <p:oleObj name="Слайд think-cell" r:id="rId7" imgW="416" imgH="416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1350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05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Текст 8"/>
          <p:cNvSpPr>
            <a:spLocks noGrp="1"/>
          </p:cNvSpPr>
          <p:nvPr>
            <p:ph type="body" sz="quarter" idx="17"/>
          </p:nvPr>
        </p:nvSpPr>
        <p:spPr>
          <a:xfrm>
            <a:off x="334963" y="1052742"/>
            <a:ext cx="5113337" cy="4896537"/>
          </a:xfrm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sz="quarter" idx="18"/>
          </p:nvPr>
        </p:nvSpPr>
        <p:spPr>
          <a:xfrm>
            <a:off x="5808663" y="1052513"/>
            <a:ext cx="6045200" cy="4897437"/>
          </a:xfrm>
        </p:spPr>
        <p:txBody>
          <a:bodyPr/>
          <a:lstStyle>
            <a:lvl1pP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785903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84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9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Таблица 3"/>
          <p:cNvSpPr>
            <a:spLocks noGrp="1"/>
          </p:cNvSpPr>
          <p:nvPr>
            <p:ph type="tbl" sz="quarter" idx="18"/>
          </p:nvPr>
        </p:nvSpPr>
        <p:spPr>
          <a:xfrm>
            <a:off x="334433" y="1052513"/>
            <a:ext cx="11519999" cy="4897437"/>
          </a:xfrm>
        </p:spPr>
        <p:txBody>
          <a:bodyPr/>
          <a:lstStyle>
            <a:lvl1pP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929919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509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53" name="Слайд think-cell" r:id="rId4" imgW="353" imgH="353" progId="TCLayout.ActiveDocument.1">
                  <p:embed/>
                </p:oleObj>
              </mc:Choice>
              <mc:Fallback>
                <p:oleObj name="Слайд think-cell" r:id="rId4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772816"/>
            <a:ext cx="12192000" cy="1830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>
            <a:normAutofit/>
          </a:bodyPr>
          <a:lstStyle>
            <a:lvl1pPr algn="ctr">
              <a:defRPr sz="5400" b="1">
                <a:solidFill>
                  <a:srgbClr val="2F3696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ТЕКСТ</a:t>
            </a: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4655840" y="4932770"/>
            <a:ext cx="7560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5" name="Прямая соединительная линия 4"/>
          <p:cNvCxnSpPr/>
          <p:nvPr userDrawn="1"/>
        </p:nvCxnSpPr>
        <p:spPr>
          <a:xfrm>
            <a:off x="4655840" y="4917732"/>
            <a:ext cx="7560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grpSp>
        <p:nvGrpSpPr>
          <p:cNvPr id="6" name="Группа 5"/>
          <p:cNvGrpSpPr/>
          <p:nvPr userDrawn="1"/>
        </p:nvGrpSpPr>
        <p:grpSpPr>
          <a:xfrm>
            <a:off x="1487488" y="4642666"/>
            <a:ext cx="2808312" cy="1039958"/>
            <a:chOff x="1487488" y="4642666"/>
            <a:chExt cx="3528392" cy="1306614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7488" y="4642666"/>
              <a:ext cx="3528392" cy="837581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7767" y="5582108"/>
              <a:ext cx="993054" cy="367172"/>
            </a:xfrm>
            <a:prstGeom prst="rect">
              <a:avLst/>
            </a:prstGeom>
          </p:spPr>
        </p:pic>
      </p:grp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4932770"/>
            <a:ext cx="1080000" cy="0"/>
          </a:xfrm>
          <a:prstGeom prst="line">
            <a:avLst/>
          </a:prstGeom>
          <a:solidFill>
            <a:srgbClr val="AE2C25"/>
          </a:solidFill>
          <a:ln w="22225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11" name="Прямая соединительная линия 10"/>
          <p:cNvCxnSpPr/>
          <p:nvPr userDrawn="1"/>
        </p:nvCxnSpPr>
        <p:spPr>
          <a:xfrm>
            <a:off x="0" y="4917732"/>
            <a:ext cx="1080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</p:spTree>
    <p:extLst>
      <p:ext uri="{BB962C8B-B14F-4D97-AF65-F5344CB8AC3E}">
        <p14:creationId xmlns:p14="http://schemas.microsoft.com/office/powerpoint/2010/main" val="4005496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04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4" name="Объект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1800" b="0" i="0" baseline="0" dirty="0" err="1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6309320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</p:spTree>
    <p:extLst>
      <p:ext uri="{BB962C8B-B14F-4D97-AF65-F5344CB8AC3E}">
        <p14:creationId xmlns:p14="http://schemas.microsoft.com/office/powerpoint/2010/main" val="4163710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28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4" name="Объект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1800" b="0" i="0" baseline="0" dirty="0" err="1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6309320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</p:spTree>
    <p:extLst>
      <p:ext uri="{BB962C8B-B14F-4D97-AF65-F5344CB8AC3E}">
        <p14:creationId xmlns:p14="http://schemas.microsoft.com/office/powerpoint/2010/main" val="2762371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52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4" name="Объект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1800" b="0" i="0" baseline="0" dirty="0" err="1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6309320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</p:spTree>
    <p:extLst>
      <p:ext uri="{BB962C8B-B14F-4D97-AF65-F5344CB8AC3E}">
        <p14:creationId xmlns:p14="http://schemas.microsoft.com/office/powerpoint/2010/main" val="133531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76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4" name="Объект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1800" b="0" i="0" baseline="0" dirty="0" err="1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6309320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</p:spTree>
    <p:extLst>
      <p:ext uri="{BB962C8B-B14F-4D97-AF65-F5344CB8AC3E}">
        <p14:creationId xmlns:p14="http://schemas.microsoft.com/office/powerpoint/2010/main" val="1995331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7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28800"/>
            <a:ext cx="5568951" cy="460851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 i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28800"/>
            <a:ext cx="5568951" cy="460851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2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334433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9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6288618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F3696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713895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83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1" name="Слайд think-cell" r:id="rId6" imgW="360" imgH="360" progId="TCLayout.ActiveDocument.1">
                  <p:embed/>
                </p:oleObj>
              </mc:Choice>
              <mc:Fallback>
                <p:oleObj name="Слайд think-cell" r:id="rId6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5" y="1628800"/>
            <a:ext cx="5257510" cy="4320480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 i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600058" y="1628800"/>
            <a:ext cx="5257511" cy="4320480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7" name="AutoShape 8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 rot="5400000">
            <a:off x="4059448" y="3665353"/>
            <a:ext cx="4176464" cy="391393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rgbClr val="B2B2B2"/>
            </a:solidFill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ctr"/>
            <a:endParaRPr lang="ru-RU" b="0">
              <a:solidFill>
                <a:srgbClr val="000000"/>
              </a:solidFill>
            </a:endParaRPr>
          </a:p>
        </p:txBody>
      </p:sp>
      <p:sp>
        <p:nvSpPr>
          <p:cNvPr id="19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334434" y="1268760"/>
            <a:ext cx="525751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F3696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6596921" y="1268760"/>
            <a:ext cx="525751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F3696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  <p:sp>
        <p:nvSpPr>
          <p:cNvPr id="34" name="AutoShape 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gray">
          <a:xfrm rot="5400000">
            <a:off x="4059448" y="3665353"/>
            <a:ext cx="4176464" cy="391393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rgbClr val="B2B2B2"/>
            </a:solidFill>
            <a:miter lim="800000"/>
            <a:headEnd/>
            <a:tailEnd/>
          </a:ln>
        </p:spPr>
        <p:txBody>
          <a:bodyPr wrap="none" lIns="91434" tIns="45718" rIns="91434" bIns="45718" anchor="ctr"/>
          <a:lstStyle/>
          <a:p>
            <a:pPr algn="ctr"/>
            <a:endParaRPr lang="ru-RU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08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5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28800"/>
            <a:ext cx="7488000" cy="4320480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28800"/>
            <a:ext cx="3648000" cy="4320480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334432" y="1268760"/>
            <a:ext cx="7488000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8208000" y="1268760"/>
            <a:ext cx="3649570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85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69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834235"/>
            <a:ext cx="2665224" cy="1666772"/>
          </a:xfrm>
          <a:solidFill>
            <a:srgbClr val="ABD2EF"/>
          </a:solidFill>
          <a:ln>
            <a:noFill/>
          </a:ln>
        </p:spPr>
        <p:txBody>
          <a:bodyPr/>
          <a:lstStyle>
            <a:lvl1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3385223" y="1834235"/>
            <a:ext cx="8470777" cy="166677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/>
          </p:nvPr>
        </p:nvSpPr>
        <p:spPr>
          <a:xfrm>
            <a:off x="328211" y="3869808"/>
            <a:ext cx="2665224" cy="1719432"/>
          </a:xfrm>
          <a:solidFill>
            <a:srgbClr val="ABD2EF"/>
          </a:solidFill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9"/>
          </p:nvPr>
        </p:nvSpPr>
        <p:spPr>
          <a:xfrm>
            <a:off x="3383655" y="3869808"/>
            <a:ext cx="8470777" cy="171943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328211" y="3663518"/>
            <a:ext cx="11526221" cy="855"/>
          </a:xfrm>
          <a:prstGeom prst="line">
            <a:avLst/>
          </a:prstGeom>
          <a:solidFill>
            <a:srgbClr val="AE2C25"/>
          </a:solidFill>
          <a:ln w="12700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/>
          </a:ln>
        </p:spPr>
      </p:cxnSp>
      <p:sp>
        <p:nvSpPr>
          <p:cNvPr id="20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334433" y="1268760"/>
            <a:ext cx="2659002" cy="359975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2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3383655" y="1268760"/>
            <a:ext cx="8473915" cy="359975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785903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 userDrawn="1"/>
        </p:nvCxnSpPr>
        <p:spPr>
          <a:xfrm flipV="1">
            <a:off x="328211" y="3663518"/>
            <a:ext cx="11526221" cy="855"/>
          </a:xfrm>
          <a:prstGeom prst="line">
            <a:avLst/>
          </a:prstGeom>
          <a:solidFill>
            <a:srgbClr val="AE2C25"/>
          </a:solidFill>
          <a:ln w="12700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/>
          </a:ln>
        </p:spPr>
      </p:cxnSp>
    </p:spTree>
    <p:extLst>
      <p:ext uri="{BB962C8B-B14F-4D97-AF65-F5344CB8AC3E}">
        <p14:creationId xmlns:p14="http://schemas.microsoft.com/office/powerpoint/2010/main" val="104138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33" name="Слайд think-cell" r:id="rId5" imgW="353" imgH="353" progId="TCLayout.ActiveDocument.1">
                  <p:embed/>
                </p:oleObj>
              </mc:Choice>
              <mc:Fallback>
                <p:oleObj name="Слайд think-cell" r:id="rId5" imgW="353" imgH="353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834235"/>
            <a:ext cx="2665224" cy="1666772"/>
          </a:xfrm>
          <a:solidFill>
            <a:srgbClr val="ABD2EF"/>
          </a:solidFill>
          <a:ln>
            <a:noFill/>
          </a:ln>
        </p:spPr>
        <p:txBody>
          <a:bodyPr/>
          <a:lstStyle>
            <a:lvl1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Текст 12"/>
          <p:cNvSpPr>
            <a:spLocks noGrp="1"/>
          </p:cNvSpPr>
          <p:nvPr>
            <p:ph type="body" sz="quarter" idx="15"/>
          </p:nvPr>
        </p:nvSpPr>
        <p:spPr>
          <a:xfrm>
            <a:off x="3385223" y="1834235"/>
            <a:ext cx="5447081" cy="166677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8"/>
          </p:nvPr>
        </p:nvSpPr>
        <p:spPr>
          <a:xfrm>
            <a:off x="328211" y="3869808"/>
            <a:ext cx="2665224" cy="1719432"/>
          </a:xfrm>
          <a:solidFill>
            <a:srgbClr val="ABD2EF"/>
          </a:solidFill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9"/>
          </p:nvPr>
        </p:nvSpPr>
        <p:spPr>
          <a:xfrm>
            <a:off x="3383655" y="3869808"/>
            <a:ext cx="5447081" cy="171943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328211" y="3663518"/>
            <a:ext cx="11526221" cy="855"/>
          </a:xfrm>
          <a:prstGeom prst="line">
            <a:avLst/>
          </a:prstGeom>
          <a:solidFill>
            <a:srgbClr val="AE2C25"/>
          </a:solidFill>
          <a:ln w="12700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/>
          </a:ln>
        </p:spPr>
      </p:cxnSp>
      <p:sp>
        <p:nvSpPr>
          <p:cNvPr id="16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334433" y="1268760"/>
            <a:ext cx="2659002" cy="359975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7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3383655" y="1268760"/>
            <a:ext cx="5449099" cy="359975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21"/>
          </p:nvPr>
        </p:nvSpPr>
        <p:spPr>
          <a:xfrm>
            <a:off x="9193913" y="1834235"/>
            <a:ext cx="2660520" cy="166677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2"/>
          </p:nvPr>
        </p:nvSpPr>
        <p:spPr>
          <a:xfrm>
            <a:off x="9192345" y="3869808"/>
            <a:ext cx="2660520" cy="171943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23" hasCustomPrompt="1"/>
          </p:nvPr>
        </p:nvSpPr>
        <p:spPr>
          <a:xfrm>
            <a:off x="9192345" y="1268760"/>
            <a:ext cx="2661506" cy="359975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2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  <p:graphicFrame>
        <p:nvGraphicFramePr>
          <p:cNvPr id="38" name="Объект 37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34" name="Слайд think-cell" r:id="rId7" imgW="353" imgH="353" progId="TCLayout.ActiveDocument.1">
                  <p:embed/>
                </p:oleObj>
              </mc:Choice>
              <mc:Fallback>
                <p:oleObj name="Слайд think-cell" r:id="rId7" imgW="353" imgH="353" progId="TCLayout.ActiveDocument.1">
                  <p:embed/>
                  <p:pic>
                    <p:nvPicPr>
                      <p:cNvPr id="38" name="Объект 3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Прямая соединительная линия 38"/>
          <p:cNvCxnSpPr/>
          <p:nvPr userDrawn="1"/>
        </p:nvCxnSpPr>
        <p:spPr>
          <a:xfrm flipV="1">
            <a:off x="328211" y="3663518"/>
            <a:ext cx="11526221" cy="855"/>
          </a:xfrm>
          <a:prstGeom prst="line">
            <a:avLst/>
          </a:prstGeom>
          <a:solidFill>
            <a:srgbClr val="AE2C25"/>
          </a:solidFill>
          <a:ln w="12700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/>
          </a:ln>
        </p:spPr>
      </p:cxnSp>
    </p:spTree>
    <p:extLst>
      <p:ext uri="{BB962C8B-B14F-4D97-AF65-F5344CB8AC3E}">
        <p14:creationId xmlns:p14="http://schemas.microsoft.com/office/powerpoint/2010/main" val="154796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17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3" y="1814120"/>
            <a:ext cx="1441088" cy="745200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</p:nvPr>
        </p:nvSpPr>
        <p:spPr>
          <a:xfrm>
            <a:off x="2069774" y="1816952"/>
            <a:ext cx="3839832" cy="745200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2"/>
          </p:nvPr>
        </p:nvSpPr>
        <p:spPr>
          <a:xfrm>
            <a:off x="6456040" y="1814120"/>
            <a:ext cx="1441088" cy="745200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Текст 12"/>
          <p:cNvSpPr>
            <a:spLocks noGrp="1"/>
          </p:cNvSpPr>
          <p:nvPr>
            <p:ph type="body" sz="quarter" idx="23"/>
          </p:nvPr>
        </p:nvSpPr>
        <p:spPr>
          <a:xfrm>
            <a:off x="8195530" y="1816952"/>
            <a:ext cx="3652679" cy="745200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7" name="Текст 12"/>
          <p:cNvSpPr>
            <a:spLocks noGrp="1"/>
          </p:cNvSpPr>
          <p:nvPr>
            <p:ph type="body" sz="quarter" idx="24"/>
          </p:nvPr>
        </p:nvSpPr>
        <p:spPr>
          <a:xfrm>
            <a:off x="328211" y="2895184"/>
            <a:ext cx="1441088" cy="743785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5"/>
          </p:nvPr>
        </p:nvSpPr>
        <p:spPr>
          <a:xfrm>
            <a:off x="2063552" y="2891836"/>
            <a:ext cx="3839832" cy="751638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26"/>
          </p:nvPr>
        </p:nvSpPr>
        <p:spPr>
          <a:xfrm>
            <a:off x="6449818" y="2895184"/>
            <a:ext cx="1441088" cy="743785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27"/>
          </p:nvPr>
        </p:nvSpPr>
        <p:spPr>
          <a:xfrm>
            <a:off x="8189308" y="2891836"/>
            <a:ext cx="3652679" cy="751638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28"/>
          </p:nvPr>
        </p:nvSpPr>
        <p:spPr>
          <a:xfrm>
            <a:off x="323135" y="3974833"/>
            <a:ext cx="1441088" cy="743785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29"/>
          </p:nvPr>
        </p:nvSpPr>
        <p:spPr>
          <a:xfrm>
            <a:off x="2058476" y="3973158"/>
            <a:ext cx="3839832" cy="751638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30"/>
          </p:nvPr>
        </p:nvSpPr>
        <p:spPr>
          <a:xfrm>
            <a:off x="6444742" y="3974833"/>
            <a:ext cx="1441088" cy="743785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31"/>
          </p:nvPr>
        </p:nvSpPr>
        <p:spPr>
          <a:xfrm>
            <a:off x="8184232" y="3973158"/>
            <a:ext cx="3652679" cy="751638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7" name="Текст 12"/>
          <p:cNvSpPr>
            <a:spLocks noGrp="1"/>
          </p:cNvSpPr>
          <p:nvPr>
            <p:ph type="body" sz="quarter" idx="32"/>
          </p:nvPr>
        </p:nvSpPr>
        <p:spPr>
          <a:xfrm>
            <a:off x="321989" y="5054481"/>
            <a:ext cx="1441088" cy="743785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9" name="Текст 12"/>
          <p:cNvSpPr>
            <a:spLocks noGrp="1"/>
          </p:cNvSpPr>
          <p:nvPr>
            <p:ph type="body" sz="quarter" idx="33"/>
          </p:nvPr>
        </p:nvSpPr>
        <p:spPr>
          <a:xfrm>
            <a:off x="2057330" y="5054481"/>
            <a:ext cx="3839832" cy="751638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0" name="Текст 12"/>
          <p:cNvSpPr>
            <a:spLocks noGrp="1"/>
          </p:cNvSpPr>
          <p:nvPr>
            <p:ph type="body" sz="quarter" idx="34"/>
          </p:nvPr>
        </p:nvSpPr>
        <p:spPr>
          <a:xfrm>
            <a:off x="6443596" y="5054481"/>
            <a:ext cx="1441088" cy="743785"/>
          </a:xfrm>
          <a:solidFill>
            <a:srgbClr val="ABD2EF"/>
          </a:solidFill>
          <a:ln>
            <a:noFill/>
          </a:ln>
        </p:spPr>
        <p:txBody>
          <a:bodyPr anchor="ctr"/>
          <a:lstStyle>
            <a:lvl1pPr algn="ctr">
              <a:buClr>
                <a:schemeClr val="tx1">
                  <a:lumMod val="90000"/>
                  <a:lumOff val="10000"/>
                </a:schemeClr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chemeClr val="tx1">
                  <a:lumMod val="90000"/>
                  <a:lumOff val="10000"/>
                </a:schemeClr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35"/>
          </p:nvPr>
        </p:nvSpPr>
        <p:spPr>
          <a:xfrm>
            <a:off x="8183086" y="5054481"/>
            <a:ext cx="3652679" cy="751638"/>
          </a:xfrm>
          <a:ln>
            <a:noFill/>
          </a:ln>
        </p:spPr>
        <p:txBody>
          <a:bodyPr anchor="ctr"/>
          <a:lstStyle>
            <a:lvl1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334433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6288618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2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90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1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28800"/>
            <a:ext cx="5568951" cy="1768902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036764"/>
            <a:ext cx="5568951" cy="1840508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28800"/>
            <a:ext cx="5568951" cy="4248471"/>
          </a:xfrm>
          <a:ln>
            <a:noFill/>
          </a:ln>
        </p:spPr>
        <p:txBody>
          <a:bodyPr/>
          <a:lstStyle>
            <a:lvl1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1pPr>
            <a:lvl2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19" hasCustomPrompt="1"/>
          </p:nvPr>
        </p:nvSpPr>
        <p:spPr>
          <a:xfrm>
            <a:off x="334433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2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6288618" y="1268760"/>
            <a:ext cx="5568952" cy="36004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21" hasCustomPrompt="1"/>
          </p:nvPr>
        </p:nvSpPr>
        <p:spPr>
          <a:xfrm>
            <a:off x="334432" y="3650575"/>
            <a:ext cx="5568952" cy="360000"/>
          </a:xfrm>
          <a:solidFill>
            <a:schemeClr val="bg1"/>
          </a:solidFill>
          <a:ln>
            <a:noFill/>
          </a:ln>
          <a:effectLst>
            <a:outerShdw dist="19050" dir="5400000" algn="ctr" rotWithShape="0">
              <a:srgbClr val="2D3494"/>
            </a:outerShdw>
          </a:effectLst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lnSpc>
                <a:spcPts val="1200"/>
              </a:lnSpc>
              <a:defRPr lang="ru-RU" sz="1400" b="1" u="none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/>
              <a:t>Тезис блока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453336"/>
            <a:ext cx="8857911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3" y="180636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894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709">
          <p15:clr>
            <a:srgbClr val="FBAE40"/>
          </p15:clr>
        </p15:guide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Relationship Id="rId30" Type="http://schemas.openxmlformats.org/officeDocument/2006/relationships/oleObject" Target="../embeddings/oleObject1.bin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9"/>
            </p:custDataLst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32" name="Слайд think-cell" r:id="rId30" imgW="360" imgH="360" progId="TCLayout.ActiveDocument.1">
                  <p:embed/>
                </p:oleObj>
              </mc:Choice>
              <mc:Fallback>
                <p:oleObj name="Слайд think-cell" r:id="rId30" imgW="360" imgH="360" progId="TCLayout.ActiveDocument.1">
                  <p:embed/>
                  <p:pic>
                    <p:nvPicPr>
                      <p:cNvPr id="15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36000" bIns="7200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0358344" y="6528475"/>
            <a:ext cx="896832" cy="212893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0" y="985181"/>
            <a:ext cx="12192000" cy="0"/>
          </a:xfrm>
          <a:prstGeom prst="line">
            <a:avLst/>
          </a:prstGeom>
          <a:solidFill>
            <a:srgbClr val="AE2C25"/>
          </a:solidFill>
          <a:ln w="12700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967762"/>
            <a:ext cx="12192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sp>
        <p:nvSpPr>
          <p:cNvPr id="14" name="Заголовок 1"/>
          <p:cNvSpPr txBox="1">
            <a:spLocks/>
          </p:cNvSpPr>
          <p:nvPr/>
        </p:nvSpPr>
        <p:spPr>
          <a:xfrm>
            <a:off x="334433" y="260648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2D3494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grpSp>
        <p:nvGrpSpPr>
          <p:cNvPr id="9" name="Группа 44"/>
          <p:cNvGrpSpPr>
            <a:grpSpLocks noChangeAspect="1"/>
          </p:cNvGrpSpPr>
          <p:nvPr/>
        </p:nvGrpSpPr>
        <p:grpSpPr>
          <a:xfrm>
            <a:off x="9490022" y="6501839"/>
            <a:ext cx="648071" cy="224086"/>
            <a:chOff x="338369" y="163286"/>
            <a:chExt cx="1440066" cy="497938"/>
          </a:xfrm>
        </p:grpSpPr>
        <p:sp>
          <p:nvSpPr>
            <p:cNvPr id="11" name="AutoShape 4"/>
            <p:cNvSpPr>
              <a:spLocks noChangeAspect="1" noChangeArrowheads="1" noTextEdit="1"/>
            </p:cNvSpPr>
            <p:nvPr/>
          </p:nvSpPr>
          <p:spPr bwMode="auto">
            <a:xfrm>
              <a:off x="338369" y="163286"/>
              <a:ext cx="1429001" cy="493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43111" y="397237"/>
              <a:ext cx="548521" cy="31615"/>
            </a:xfrm>
            <a:custGeom>
              <a:avLst/>
              <a:gdLst/>
              <a:ahLst/>
              <a:cxnLst>
                <a:cxn ang="0">
                  <a:pos x="1505" y="0"/>
                </a:cxn>
                <a:cxn ang="0">
                  <a:pos x="0" y="0"/>
                </a:cxn>
                <a:cxn ang="0">
                  <a:pos x="0" y="84"/>
                </a:cxn>
                <a:cxn ang="0">
                  <a:pos x="1509" y="84"/>
                </a:cxn>
                <a:cxn ang="0">
                  <a:pos x="1505" y="0"/>
                </a:cxn>
              </a:cxnLst>
              <a:rect l="0" t="0" r="r" b="b"/>
              <a:pathLst>
                <a:path w="1509" h="84">
                  <a:moveTo>
                    <a:pt x="1505" y="0"/>
                  </a:moveTo>
                  <a:lnTo>
                    <a:pt x="0" y="0"/>
                  </a:lnTo>
                  <a:lnTo>
                    <a:pt x="0" y="84"/>
                  </a:lnTo>
                  <a:lnTo>
                    <a:pt x="1509" y="84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223591" y="397237"/>
              <a:ext cx="548521" cy="31615"/>
            </a:xfrm>
            <a:custGeom>
              <a:avLst/>
              <a:gdLst/>
              <a:ahLst/>
              <a:cxnLst>
                <a:cxn ang="0">
                  <a:pos x="1510" y="0"/>
                </a:cxn>
                <a:cxn ang="0">
                  <a:pos x="9" y="0"/>
                </a:cxn>
                <a:cxn ang="0">
                  <a:pos x="0" y="84"/>
                </a:cxn>
                <a:cxn ang="0">
                  <a:pos x="1510" y="84"/>
                </a:cxn>
                <a:cxn ang="0">
                  <a:pos x="1510" y="0"/>
                </a:cxn>
              </a:cxnLst>
              <a:rect l="0" t="0" r="r" b="b"/>
              <a:pathLst>
                <a:path w="1510" h="84">
                  <a:moveTo>
                    <a:pt x="1510" y="0"/>
                  </a:moveTo>
                  <a:lnTo>
                    <a:pt x="9" y="0"/>
                  </a:lnTo>
                  <a:lnTo>
                    <a:pt x="0" y="84"/>
                  </a:lnTo>
                  <a:lnTo>
                    <a:pt x="1510" y="84"/>
                  </a:lnTo>
                  <a:lnTo>
                    <a:pt x="1510" y="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38369" y="511052"/>
              <a:ext cx="124880" cy="11697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8" y="309"/>
                </a:cxn>
                <a:cxn ang="0">
                  <a:pos x="148" y="292"/>
                </a:cxn>
                <a:cxn ang="0">
                  <a:pos x="106" y="283"/>
                </a:cxn>
                <a:cxn ang="0">
                  <a:pos x="106" y="30"/>
                </a:cxn>
                <a:cxn ang="0">
                  <a:pos x="232" y="30"/>
                </a:cxn>
                <a:cxn ang="0">
                  <a:pos x="232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0" y="0"/>
                </a:cxn>
                <a:cxn ang="0">
                  <a:pos x="0" y="17"/>
                </a:cxn>
              </a:cxnLst>
              <a:rect l="0" t="0" r="r" b="b"/>
              <a:pathLst>
                <a:path w="342" h="309">
                  <a:moveTo>
                    <a:pt x="0" y="17"/>
                  </a:move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8" y="309"/>
                  </a:lnTo>
                  <a:lnTo>
                    <a:pt x="148" y="292"/>
                  </a:lnTo>
                  <a:lnTo>
                    <a:pt x="106" y="283"/>
                  </a:lnTo>
                  <a:lnTo>
                    <a:pt x="106" y="30"/>
                  </a:lnTo>
                  <a:lnTo>
                    <a:pt x="232" y="30"/>
                  </a:lnTo>
                  <a:lnTo>
                    <a:pt x="232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485379" y="511052"/>
              <a:ext cx="85361" cy="116976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39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39" y="309"/>
                </a:cxn>
                <a:cxn ang="0">
                  <a:pos x="156" y="309"/>
                </a:cxn>
                <a:cxn ang="0">
                  <a:pos x="156" y="292"/>
                </a:cxn>
                <a:cxn ang="0">
                  <a:pos x="139" y="288"/>
                </a:cxn>
                <a:cxn ang="0">
                  <a:pos x="101" y="283"/>
                </a:cxn>
                <a:cxn ang="0">
                  <a:pos x="101" y="178"/>
                </a:cxn>
                <a:cxn ang="0">
                  <a:pos x="127" y="178"/>
                </a:cxn>
                <a:cxn ang="0">
                  <a:pos x="139" y="178"/>
                </a:cxn>
                <a:cxn ang="0">
                  <a:pos x="236" y="81"/>
                </a:cxn>
                <a:cxn ang="0">
                  <a:pos x="148" y="0"/>
                </a:cxn>
                <a:cxn ang="0">
                  <a:pos x="139" y="161"/>
                </a:cxn>
                <a:cxn ang="0">
                  <a:pos x="139" y="161"/>
                </a:cxn>
                <a:cxn ang="0">
                  <a:pos x="118" y="161"/>
                </a:cxn>
                <a:cxn ang="0">
                  <a:pos x="101" y="161"/>
                </a:cxn>
                <a:cxn ang="0">
                  <a:pos x="101" y="21"/>
                </a:cxn>
                <a:cxn ang="0">
                  <a:pos x="118" y="21"/>
                </a:cxn>
                <a:cxn ang="0">
                  <a:pos x="139" y="26"/>
                </a:cxn>
                <a:cxn ang="0">
                  <a:pos x="173" y="93"/>
                </a:cxn>
                <a:cxn ang="0">
                  <a:pos x="139" y="161"/>
                </a:cxn>
              </a:cxnLst>
              <a:rect l="0" t="0" r="r" b="b"/>
              <a:pathLst>
                <a:path w="236" h="309">
                  <a:moveTo>
                    <a:pt x="148" y="0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39" y="309"/>
                  </a:lnTo>
                  <a:lnTo>
                    <a:pt x="156" y="309"/>
                  </a:lnTo>
                  <a:lnTo>
                    <a:pt x="156" y="292"/>
                  </a:lnTo>
                  <a:lnTo>
                    <a:pt x="139" y="288"/>
                  </a:lnTo>
                  <a:lnTo>
                    <a:pt x="101" y="283"/>
                  </a:lnTo>
                  <a:lnTo>
                    <a:pt x="101" y="178"/>
                  </a:lnTo>
                  <a:lnTo>
                    <a:pt x="127" y="178"/>
                  </a:lnTo>
                  <a:lnTo>
                    <a:pt x="139" y="178"/>
                  </a:lnTo>
                  <a:cubicBezTo>
                    <a:pt x="203" y="174"/>
                    <a:pt x="236" y="144"/>
                    <a:pt x="236" y="81"/>
                  </a:cubicBezTo>
                  <a:cubicBezTo>
                    <a:pt x="236" y="26"/>
                    <a:pt x="198" y="0"/>
                    <a:pt x="148" y="0"/>
                  </a:cubicBezTo>
                  <a:close/>
                  <a:moveTo>
                    <a:pt x="139" y="161"/>
                  </a:moveTo>
                  <a:lnTo>
                    <a:pt x="139" y="161"/>
                  </a:lnTo>
                  <a:lnTo>
                    <a:pt x="118" y="161"/>
                  </a:lnTo>
                  <a:lnTo>
                    <a:pt x="101" y="161"/>
                  </a:lnTo>
                  <a:lnTo>
                    <a:pt x="101" y="21"/>
                  </a:lnTo>
                  <a:lnTo>
                    <a:pt x="118" y="21"/>
                  </a:lnTo>
                  <a:cubicBezTo>
                    <a:pt x="122" y="21"/>
                    <a:pt x="131" y="21"/>
                    <a:pt x="139" y="26"/>
                  </a:cubicBezTo>
                  <a:cubicBezTo>
                    <a:pt x="156" y="30"/>
                    <a:pt x="173" y="51"/>
                    <a:pt x="173" y="93"/>
                  </a:cubicBezTo>
                  <a:cubicBezTo>
                    <a:pt x="173" y="123"/>
                    <a:pt x="165" y="152"/>
                    <a:pt x="139" y="161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594451" y="509471"/>
              <a:ext cx="115395" cy="120137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6" y="0"/>
                </a:cxn>
                <a:cxn ang="0">
                  <a:pos x="0" y="156"/>
                </a:cxn>
                <a:cxn ang="0">
                  <a:pos x="156" y="317"/>
                </a:cxn>
                <a:cxn ang="0">
                  <a:pos x="160" y="317"/>
                </a:cxn>
                <a:cxn ang="0">
                  <a:pos x="317" y="156"/>
                </a:cxn>
                <a:cxn ang="0">
                  <a:pos x="160" y="0"/>
                </a:cxn>
                <a:cxn ang="0">
                  <a:pos x="160" y="300"/>
                </a:cxn>
                <a:cxn ang="0">
                  <a:pos x="160" y="300"/>
                </a:cxn>
                <a:cxn ang="0">
                  <a:pos x="156" y="300"/>
                </a:cxn>
                <a:cxn ang="0">
                  <a:pos x="72" y="148"/>
                </a:cxn>
                <a:cxn ang="0">
                  <a:pos x="156" y="17"/>
                </a:cxn>
                <a:cxn ang="0">
                  <a:pos x="245" y="169"/>
                </a:cxn>
                <a:cxn ang="0">
                  <a:pos x="160" y="300"/>
                </a:cxn>
              </a:cxnLst>
              <a:rect l="0" t="0" r="r" b="b"/>
              <a:pathLst>
                <a:path w="317" h="317">
                  <a:moveTo>
                    <a:pt x="160" y="0"/>
                  </a:moveTo>
                  <a:lnTo>
                    <a:pt x="156" y="0"/>
                  </a:lnTo>
                  <a:cubicBezTo>
                    <a:pt x="55" y="0"/>
                    <a:pt x="0" y="55"/>
                    <a:pt x="0" y="156"/>
                  </a:cubicBezTo>
                  <a:cubicBezTo>
                    <a:pt x="0" y="262"/>
                    <a:pt x="55" y="317"/>
                    <a:pt x="156" y="317"/>
                  </a:cubicBezTo>
                  <a:lnTo>
                    <a:pt x="160" y="317"/>
                  </a:lnTo>
                  <a:cubicBezTo>
                    <a:pt x="258" y="317"/>
                    <a:pt x="317" y="262"/>
                    <a:pt x="317" y="156"/>
                  </a:cubicBezTo>
                  <a:cubicBezTo>
                    <a:pt x="317" y="55"/>
                    <a:pt x="262" y="0"/>
                    <a:pt x="160" y="0"/>
                  </a:cubicBezTo>
                  <a:close/>
                  <a:moveTo>
                    <a:pt x="160" y="300"/>
                  </a:moveTo>
                  <a:lnTo>
                    <a:pt x="160" y="300"/>
                  </a:lnTo>
                  <a:lnTo>
                    <a:pt x="156" y="300"/>
                  </a:lnTo>
                  <a:cubicBezTo>
                    <a:pt x="110" y="296"/>
                    <a:pt x="72" y="258"/>
                    <a:pt x="72" y="148"/>
                  </a:cubicBezTo>
                  <a:cubicBezTo>
                    <a:pt x="72" y="55"/>
                    <a:pt x="106" y="21"/>
                    <a:pt x="156" y="17"/>
                  </a:cubicBezTo>
                  <a:cubicBezTo>
                    <a:pt x="207" y="21"/>
                    <a:pt x="245" y="63"/>
                    <a:pt x="245" y="169"/>
                  </a:cubicBezTo>
                  <a:cubicBezTo>
                    <a:pt x="245" y="232"/>
                    <a:pt x="220" y="300"/>
                    <a:pt x="160" y="300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736719" y="509471"/>
              <a:ext cx="105910" cy="120137"/>
            </a:xfrm>
            <a:custGeom>
              <a:avLst/>
              <a:gdLst/>
              <a:ahLst/>
              <a:cxnLst>
                <a:cxn ang="0">
                  <a:pos x="190" y="296"/>
                </a:cxn>
                <a:cxn ang="0">
                  <a:pos x="72" y="156"/>
                </a:cxn>
                <a:cxn ang="0">
                  <a:pos x="173" y="21"/>
                </a:cxn>
                <a:cxn ang="0">
                  <a:pos x="266" y="101"/>
                </a:cxn>
                <a:cxn ang="0">
                  <a:pos x="283" y="101"/>
                </a:cxn>
                <a:cxn ang="0">
                  <a:pos x="283" y="17"/>
                </a:cxn>
                <a:cxn ang="0">
                  <a:pos x="262" y="17"/>
                </a:cxn>
                <a:cxn ang="0">
                  <a:pos x="165" y="0"/>
                </a:cxn>
                <a:cxn ang="0">
                  <a:pos x="0" y="152"/>
                </a:cxn>
                <a:cxn ang="0">
                  <a:pos x="165" y="317"/>
                </a:cxn>
                <a:cxn ang="0">
                  <a:pos x="292" y="287"/>
                </a:cxn>
                <a:cxn ang="0">
                  <a:pos x="292" y="241"/>
                </a:cxn>
                <a:cxn ang="0">
                  <a:pos x="283" y="241"/>
                </a:cxn>
                <a:cxn ang="0">
                  <a:pos x="190" y="296"/>
                </a:cxn>
              </a:cxnLst>
              <a:rect l="0" t="0" r="r" b="b"/>
              <a:pathLst>
                <a:path w="292" h="317">
                  <a:moveTo>
                    <a:pt x="190" y="296"/>
                  </a:moveTo>
                  <a:cubicBezTo>
                    <a:pt x="114" y="296"/>
                    <a:pt x="72" y="224"/>
                    <a:pt x="72" y="156"/>
                  </a:cubicBezTo>
                  <a:cubicBezTo>
                    <a:pt x="72" y="80"/>
                    <a:pt x="110" y="21"/>
                    <a:pt x="173" y="21"/>
                  </a:cubicBezTo>
                  <a:cubicBezTo>
                    <a:pt x="224" y="21"/>
                    <a:pt x="258" y="51"/>
                    <a:pt x="266" y="101"/>
                  </a:cubicBezTo>
                  <a:lnTo>
                    <a:pt x="283" y="101"/>
                  </a:lnTo>
                  <a:lnTo>
                    <a:pt x="283" y="17"/>
                  </a:lnTo>
                  <a:lnTo>
                    <a:pt x="262" y="17"/>
                  </a:lnTo>
                  <a:cubicBezTo>
                    <a:pt x="233" y="8"/>
                    <a:pt x="199" y="0"/>
                    <a:pt x="165" y="0"/>
                  </a:cubicBezTo>
                  <a:cubicBezTo>
                    <a:pt x="76" y="0"/>
                    <a:pt x="0" y="47"/>
                    <a:pt x="0" y="152"/>
                  </a:cubicBezTo>
                  <a:cubicBezTo>
                    <a:pt x="0" y="254"/>
                    <a:pt x="68" y="317"/>
                    <a:pt x="165" y="317"/>
                  </a:cubicBezTo>
                  <a:cubicBezTo>
                    <a:pt x="237" y="317"/>
                    <a:pt x="262" y="300"/>
                    <a:pt x="292" y="287"/>
                  </a:cubicBezTo>
                  <a:lnTo>
                    <a:pt x="292" y="241"/>
                  </a:lnTo>
                  <a:lnTo>
                    <a:pt x="283" y="241"/>
                  </a:lnTo>
                  <a:cubicBezTo>
                    <a:pt x="271" y="279"/>
                    <a:pt x="228" y="296"/>
                    <a:pt x="190" y="296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Freeform 12"/>
            <p:cNvSpPr>
              <a:spLocks noEditPoints="1"/>
            </p:cNvSpPr>
            <p:nvPr/>
          </p:nvSpPr>
          <p:spPr bwMode="auto">
            <a:xfrm>
              <a:off x="866341" y="511052"/>
              <a:ext cx="91684" cy="116976"/>
            </a:xfrm>
            <a:custGeom>
              <a:avLst/>
              <a:gdLst/>
              <a:ahLst/>
              <a:cxnLst>
                <a:cxn ang="0">
                  <a:pos x="174" y="148"/>
                </a:cxn>
                <a:cxn ang="0">
                  <a:pos x="174" y="144"/>
                </a:cxn>
                <a:cxn ang="0">
                  <a:pos x="241" y="72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0" y="309"/>
                </a:cxn>
                <a:cxn ang="0">
                  <a:pos x="148" y="309"/>
                </a:cxn>
                <a:cxn ang="0">
                  <a:pos x="254" y="228"/>
                </a:cxn>
                <a:cxn ang="0">
                  <a:pos x="174" y="148"/>
                </a:cxn>
                <a:cxn ang="0">
                  <a:pos x="102" y="21"/>
                </a:cxn>
                <a:cxn ang="0">
                  <a:pos x="102" y="21"/>
                </a:cxn>
                <a:cxn ang="0">
                  <a:pos x="140" y="26"/>
                </a:cxn>
                <a:cxn ang="0">
                  <a:pos x="174" y="81"/>
                </a:cxn>
                <a:cxn ang="0">
                  <a:pos x="140" y="136"/>
                </a:cxn>
                <a:cxn ang="0">
                  <a:pos x="127" y="140"/>
                </a:cxn>
                <a:cxn ang="0">
                  <a:pos x="102" y="140"/>
                </a:cxn>
                <a:cxn ang="0">
                  <a:pos x="102" y="21"/>
                </a:cxn>
                <a:cxn ang="0">
                  <a:pos x="140" y="288"/>
                </a:cxn>
                <a:cxn ang="0">
                  <a:pos x="140" y="288"/>
                </a:cxn>
                <a:cxn ang="0">
                  <a:pos x="102" y="271"/>
                </a:cxn>
                <a:cxn ang="0">
                  <a:pos x="102" y="157"/>
                </a:cxn>
                <a:cxn ang="0">
                  <a:pos x="127" y="157"/>
                </a:cxn>
                <a:cxn ang="0">
                  <a:pos x="140" y="157"/>
                </a:cxn>
                <a:cxn ang="0">
                  <a:pos x="190" y="228"/>
                </a:cxn>
                <a:cxn ang="0">
                  <a:pos x="140" y="288"/>
                </a:cxn>
              </a:cxnLst>
              <a:rect l="0" t="0" r="r" b="b"/>
              <a:pathLst>
                <a:path w="254" h="309">
                  <a:moveTo>
                    <a:pt x="174" y="148"/>
                  </a:moveTo>
                  <a:lnTo>
                    <a:pt x="174" y="144"/>
                  </a:lnTo>
                  <a:cubicBezTo>
                    <a:pt x="212" y="136"/>
                    <a:pt x="241" y="110"/>
                    <a:pt x="241" y="72"/>
                  </a:cubicBezTo>
                  <a:cubicBezTo>
                    <a:pt x="241" y="21"/>
                    <a:pt x="199" y="0"/>
                    <a:pt x="140" y="0"/>
                  </a:cubicBez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0" y="309"/>
                  </a:lnTo>
                  <a:lnTo>
                    <a:pt x="148" y="309"/>
                  </a:lnTo>
                  <a:cubicBezTo>
                    <a:pt x="207" y="309"/>
                    <a:pt x="254" y="279"/>
                    <a:pt x="254" y="228"/>
                  </a:cubicBezTo>
                  <a:cubicBezTo>
                    <a:pt x="254" y="174"/>
                    <a:pt x="224" y="152"/>
                    <a:pt x="174" y="148"/>
                  </a:cubicBezTo>
                  <a:close/>
                  <a:moveTo>
                    <a:pt x="102" y="21"/>
                  </a:moveTo>
                  <a:lnTo>
                    <a:pt x="102" y="21"/>
                  </a:lnTo>
                  <a:cubicBezTo>
                    <a:pt x="114" y="21"/>
                    <a:pt x="127" y="21"/>
                    <a:pt x="140" y="26"/>
                  </a:cubicBezTo>
                  <a:cubicBezTo>
                    <a:pt x="161" y="30"/>
                    <a:pt x="174" y="47"/>
                    <a:pt x="174" y="81"/>
                  </a:cubicBezTo>
                  <a:cubicBezTo>
                    <a:pt x="174" y="106"/>
                    <a:pt x="165" y="131"/>
                    <a:pt x="140" y="136"/>
                  </a:cubicBezTo>
                  <a:cubicBezTo>
                    <a:pt x="135" y="136"/>
                    <a:pt x="131" y="140"/>
                    <a:pt x="127" y="140"/>
                  </a:cubicBezTo>
                  <a:lnTo>
                    <a:pt x="102" y="140"/>
                  </a:lnTo>
                  <a:lnTo>
                    <a:pt x="102" y="21"/>
                  </a:lnTo>
                  <a:close/>
                  <a:moveTo>
                    <a:pt x="140" y="288"/>
                  </a:moveTo>
                  <a:lnTo>
                    <a:pt x="140" y="288"/>
                  </a:lnTo>
                  <a:cubicBezTo>
                    <a:pt x="123" y="288"/>
                    <a:pt x="110" y="279"/>
                    <a:pt x="102" y="271"/>
                  </a:cubicBezTo>
                  <a:lnTo>
                    <a:pt x="102" y="157"/>
                  </a:lnTo>
                  <a:lnTo>
                    <a:pt x="127" y="157"/>
                  </a:lnTo>
                  <a:lnTo>
                    <a:pt x="140" y="157"/>
                  </a:lnTo>
                  <a:cubicBezTo>
                    <a:pt x="174" y="165"/>
                    <a:pt x="190" y="190"/>
                    <a:pt x="190" y="228"/>
                  </a:cubicBezTo>
                  <a:cubicBezTo>
                    <a:pt x="190" y="262"/>
                    <a:pt x="174" y="288"/>
                    <a:pt x="140" y="288"/>
                  </a:cubicBez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4897" y="511052"/>
              <a:ext cx="85361" cy="116976"/>
            </a:xfrm>
            <a:custGeom>
              <a:avLst/>
              <a:gdLst/>
              <a:ahLst/>
              <a:cxnLst>
                <a:cxn ang="0">
                  <a:pos x="199" y="279"/>
                </a:cxn>
                <a:cxn ang="0">
                  <a:pos x="101" y="279"/>
                </a:cxn>
                <a:cxn ang="0">
                  <a:pos x="101" y="157"/>
                </a:cxn>
                <a:cxn ang="0">
                  <a:pos x="156" y="157"/>
                </a:cxn>
                <a:cxn ang="0">
                  <a:pos x="169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69" y="93"/>
                </a:cxn>
                <a:cxn ang="0">
                  <a:pos x="156" y="136"/>
                </a:cxn>
                <a:cxn ang="0">
                  <a:pos x="101" y="136"/>
                </a:cxn>
                <a:cxn ang="0">
                  <a:pos x="101" y="30"/>
                </a:cxn>
                <a:cxn ang="0">
                  <a:pos x="194" y="30"/>
                </a:cxn>
                <a:cxn ang="0">
                  <a:pos x="207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203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4" y="309"/>
                </a:cxn>
                <a:cxn ang="0">
                  <a:pos x="237" y="220"/>
                </a:cxn>
                <a:cxn ang="0">
                  <a:pos x="220" y="220"/>
                </a:cxn>
                <a:cxn ang="0">
                  <a:pos x="199" y="279"/>
                </a:cxn>
              </a:cxnLst>
              <a:rect l="0" t="0" r="r" b="b"/>
              <a:pathLst>
                <a:path w="237" h="309">
                  <a:moveTo>
                    <a:pt x="199" y="279"/>
                  </a:moveTo>
                  <a:lnTo>
                    <a:pt x="101" y="279"/>
                  </a:lnTo>
                  <a:lnTo>
                    <a:pt x="101" y="157"/>
                  </a:lnTo>
                  <a:lnTo>
                    <a:pt x="156" y="157"/>
                  </a:lnTo>
                  <a:lnTo>
                    <a:pt x="169" y="199"/>
                  </a:lnTo>
                  <a:lnTo>
                    <a:pt x="186" y="199"/>
                  </a:lnTo>
                  <a:cubicBezTo>
                    <a:pt x="182" y="182"/>
                    <a:pt x="182" y="165"/>
                    <a:pt x="182" y="144"/>
                  </a:cubicBezTo>
                  <a:cubicBezTo>
                    <a:pt x="182" y="127"/>
                    <a:pt x="182" y="110"/>
                    <a:pt x="186" y="93"/>
                  </a:cubicBezTo>
                  <a:lnTo>
                    <a:pt x="169" y="93"/>
                  </a:lnTo>
                  <a:lnTo>
                    <a:pt x="156" y="136"/>
                  </a:lnTo>
                  <a:lnTo>
                    <a:pt x="101" y="136"/>
                  </a:lnTo>
                  <a:lnTo>
                    <a:pt x="101" y="30"/>
                  </a:lnTo>
                  <a:lnTo>
                    <a:pt x="194" y="30"/>
                  </a:lnTo>
                  <a:lnTo>
                    <a:pt x="207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20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4" y="309"/>
                  </a:lnTo>
                  <a:lnTo>
                    <a:pt x="237" y="220"/>
                  </a:lnTo>
                  <a:lnTo>
                    <a:pt x="220" y="220"/>
                  </a:lnTo>
                  <a:lnTo>
                    <a:pt x="199" y="279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093969" y="511052"/>
              <a:ext cx="180206" cy="150172"/>
            </a:xfrm>
            <a:custGeom>
              <a:avLst/>
              <a:gdLst/>
              <a:ahLst/>
              <a:cxnLst>
                <a:cxn ang="0">
                  <a:pos x="444" y="26"/>
                </a:cxn>
                <a:cxn ang="0">
                  <a:pos x="490" y="17"/>
                </a:cxn>
                <a:cxn ang="0">
                  <a:pos x="490" y="0"/>
                </a:cxn>
                <a:cxn ang="0">
                  <a:pos x="338" y="0"/>
                </a:cxn>
                <a:cxn ang="0">
                  <a:pos x="338" y="17"/>
                </a:cxn>
                <a:cxn ang="0">
                  <a:pos x="380" y="26"/>
                </a:cxn>
                <a:cxn ang="0">
                  <a:pos x="380" y="283"/>
                </a:cxn>
                <a:cxn ang="0">
                  <a:pos x="275" y="283"/>
                </a:cxn>
                <a:cxn ang="0">
                  <a:pos x="275" y="26"/>
                </a:cxn>
                <a:cxn ang="0">
                  <a:pos x="317" y="17"/>
                </a:cxn>
                <a:cxn ang="0">
                  <a:pos x="317" y="0"/>
                </a:cxn>
                <a:cxn ang="0">
                  <a:pos x="169" y="0"/>
                </a:cxn>
                <a:cxn ang="0">
                  <a:pos x="169" y="17"/>
                </a:cxn>
                <a:cxn ang="0">
                  <a:pos x="211" y="26"/>
                </a:cxn>
                <a:cxn ang="0">
                  <a:pos x="211" y="283"/>
                </a:cxn>
                <a:cxn ang="0">
                  <a:pos x="106" y="283"/>
                </a:cxn>
                <a:cxn ang="0">
                  <a:pos x="106" y="26"/>
                </a:cxn>
                <a:cxn ang="0">
                  <a:pos x="148" y="17"/>
                </a:cxn>
                <a:cxn ang="0">
                  <a:pos x="148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457" y="309"/>
                </a:cxn>
                <a:cxn ang="0">
                  <a:pos x="457" y="398"/>
                </a:cxn>
                <a:cxn ang="0">
                  <a:pos x="474" y="398"/>
                </a:cxn>
                <a:cxn ang="0">
                  <a:pos x="495" y="283"/>
                </a:cxn>
                <a:cxn ang="0">
                  <a:pos x="444" y="283"/>
                </a:cxn>
                <a:cxn ang="0">
                  <a:pos x="444" y="26"/>
                </a:cxn>
              </a:cxnLst>
              <a:rect l="0" t="0" r="r" b="b"/>
              <a:pathLst>
                <a:path w="495" h="398">
                  <a:moveTo>
                    <a:pt x="444" y="26"/>
                  </a:moveTo>
                  <a:lnTo>
                    <a:pt x="490" y="17"/>
                  </a:lnTo>
                  <a:lnTo>
                    <a:pt x="490" y="0"/>
                  </a:lnTo>
                  <a:lnTo>
                    <a:pt x="338" y="0"/>
                  </a:lnTo>
                  <a:lnTo>
                    <a:pt x="338" y="17"/>
                  </a:lnTo>
                  <a:lnTo>
                    <a:pt x="380" y="26"/>
                  </a:lnTo>
                  <a:lnTo>
                    <a:pt x="380" y="283"/>
                  </a:lnTo>
                  <a:lnTo>
                    <a:pt x="275" y="283"/>
                  </a:lnTo>
                  <a:lnTo>
                    <a:pt x="275" y="26"/>
                  </a:lnTo>
                  <a:lnTo>
                    <a:pt x="317" y="17"/>
                  </a:lnTo>
                  <a:lnTo>
                    <a:pt x="317" y="0"/>
                  </a:lnTo>
                  <a:lnTo>
                    <a:pt x="169" y="0"/>
                  </a:lnTo>
                  <a:lnTo>
                    <a:pt x="169" y="17"/>
                  </a:lnTo>
                  <a:lnTo>
                    <a:pt x="211" y="26"/>
                  </a:lnTo>
                  <a:lnTo>
                    <a:pt x="211" y="283"/>
                  </a:lnTo>
                  <a:lnTo>
                    <a:pt x="106" y="283"/>
                  </a:lnTo>
                  <a:lnTo>
                    <a:pt x="106" y="26"/>
                  </a:lnTo>
                  <a:lnTo>
                    <a:pt x="148" y="17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457" y="309"/>
                  </a:lnTo>
                  <a:lnTo>
                    <a:pt x="457" y="398"/>
                  </a:lnTo>
                  <a:lnTo>
                    <a:pt x="474" y="398"/>
                  </a:lnTo>
                  <a:lnTo>
                    <a:pt x="495" y="283"/>
                  </a:lnTo>
                  <a:lnTo>
                    <a:pt x="444" y="283"/>
                  </a:lnTo>
                  <a:lnTo>
                    <a:pt x="444" y="26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1291563" y="511052"/>
              <a:ext cx="86941" cy="116976"/>
            </a:xfrm>
            <a:custGeom>
              <a:avLst/>
              <a:gdLst/>
              <a:ahLst/>
              <a:cxnLst>
                <a:cxn ang="0">
                  <a:pos x="237" y="220"/>
                </a:cxn>
                <a:cxn ang="0">
                  <a:pos x="224" y="220"/>
                </a:cxn>
                <a:cxn ang="0">
                  <a:pos x="199" y="279"/>
                </a:cxn>
                <a:cxn ang="0">
                  <a:pos x="102" y="279"/>
                </a:cxn>
                <a:cxn ang="0">
                  <a:pos x="102" y="157"/>
                </a:cxn>
                <a:cxn ang="0">
                  <a:pos x="157" y="157"/>
                </a:cxn>
                <a:cxn ang="0">
                  <a:pos x="170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74" y="93"/>
                </a:cxn>
                <a:cxn ang="0">
                  <a:pos x="157" y="136"/>
                </a:cxn>
                <a:cxn ang="0">
                  <a:pos x="102" y="136"/>
                </a:cxn>
                <a:cxn ang="0">
                  <a:pos x="102" y="30"/>
                </a:cxn>
                <a:cxn ang="0">
                  <a:pos x="195" y="30"/>
                </a:cxn>
                <a:cxn ang="0">
                  <a:pos x="208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37" y="220"/>
                </a:cxn>
              </a:cxnLst>
              <a:rect l="0" t="0" r="r" b="b"/>
              <a:pathLst>
                <a:path w="237" h="309">
                  <a:moveTo>
                    <a:pt x="237" y="220"/>
                  </a:moveTo>
                  <a:lnTo>
                    <a:pt x="224" y="220"/>
                  </a:lnTo>
                  <a:lnTo>
                    <a:pt x="199" y="279"/>
                  </a:lnTo>
                  <a:lnTo>
                    <a:pt x="102" y="279"/>
                  </a:lnTo>
                  <a:lnTo>
                    <a:pt x="102" y="157"/>
                  </a:lnTo>
                  <a:lnTo>
                    <a:pt x="157" y="157"/>
                  </a:lnTo>
                  <a:lnTo>
                    <a:pt x="170" y="199"/>
                  </a:lnTo>
                  <a:lnTo>
                    <a:pt x="186" y="199"/>
                  </a:lnTo>
                  <a:cubicBezTo>
                    <a:pt x="186" y="182"/>
                    <a:pt x="182" y="165"/>
                    <a:pt x="182" y="144"/>
                  </a:cubicBezTo>
                  <a:cubicBezTo>
                    <a:pt x="182" y="127"/>
                    <a:pt x="186" y="110"/>
                    <a:pt x="186" y="93"/>
                  </a:cubicBezTo>
                  <a:lnTo>
                    <a:pt x="174" y="93"/>
                  </a:lnTo>
                  <a:lnTo>
                    <a:pt x="157" y="136"/>
                  </a:lnTo>
                  <a:lnTo>
                    <a:pt x="102" y="136"/>
                  </a:lnTo>
                  <a:lnTo>
                    <a:pt x="102" y="30"/>
                  </a:lnTo>
                  <a:lnTo>
                    <a:pt x="195" y="30"/>
                  </a:lnTo>
                  <a:lnTo>
                    <a:pt x="208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37" y="22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1402216" y="511052"/>
              <a:ext cx="123299" cy="116976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6" y="26"/>
                </a:cxn>
                <a:cxn ang="0">
                  <a:pos x="236" y="136"/>
                </a:cxn>
                <a:cxn ang="0">
                  <a:pos x="105" y="136"/>
                </a:cxn>
                <a:cxn ang="0">
                  <a:pos x="105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5" y="283"/>
                </a:cxn>
                <a:cxn ang="0">
                  <a:pos x="105" y="161"/>
                </a:cxn>
                <a:cxn ang="0">
                  <a:pos x="236" y="161"/>
                </a:cxn>
                <a:cxn ang="0">
                  <a:pos x="236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6" y="26"/>
                  </a:lnTo>
                  <a:lnTo>
                    <a:pt x="236" y="136"/>
                  </a:lnTo>
                  <a:lnTo>
                    <a:pt x="105" y="136"/>
                  </a:lnTo>
                  <a:lnTo>
                    <a:pt x="105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5" y="283"/>
                  </a:lnTo>
                  <a:lnTo>
                    <a:pt x="105" y="161"/>
                  </a:lnTo>
                  <a:lnTo>
                    <a:pt x="236" y="161"/>
                  </a:lnTo>
                  <a:lnTo>
                    <a:pt x="236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1546065" y="511052"/>
              <a:ext cx="124880" cy="116976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7" y="26"/>
                </a:cxn>
                <a:cxn ang="0">
                  <a:pos x="237" y="30"/>
                </a:cxn>
                <a:cxn ang="0">
                  <a:pos x="106" y="237"/>
                </a:cxn>
                <a:cxn ang="0">
                  <a:pos x="106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6" y="283"/>
                </a:cxn>
                <a:cxn ang="0">
                  <a:pos x="106" y="279"/>
                </a:cxn>
                <a:cxn ang="0">
                  <a:pos x="237" y="72"/>
                </a:cxn>
                <a:cxn ang="0">
                  <a:pos x="237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7" y="26"/>
                  </a:lnTo>
                  <a:lnTo>
                    <a:pt x="237" y="30"/>
                  </a:lnTo>
                  <a:lnTo>
                    <a:pt x="106" y="237"/>
                  </a:lnTo>
                  <a:lnTo>
                    <a:pt x="106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6" y="283"/>
                  </a:lnTo>
                  <a:lnTo>
                    <a:pt x="106" y="279"/>
                  </a:lnTo>
                  <a:lnTo>
                    <a:pt x="237" y="72"/>
                  </a:lnTo>
                  <a:lnTo>
                    <a:pt x="237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1689913" y="511052"/>
              <a:ext cx="88522" cy="116976"/>
            </a:xfrm>
            <a:custGeom>
              <a:avLst/>
              <a:gdLst/>
              <a:ahLst/>
              <a:cxnLst>
                <a:cxn ang="0">
                  <a:pos x="225" y="220"/>
                </a:cxn>
                <a:cxn ang="0">
                  <a:pos x="199" y="279"/>
                </a:cxn>
                <a:cxn ang="0">
                  <a:pos x="106" y="279"/>
                </a:cxn>
                <a:cxn ang="0">
                  <a:pos x="106" y="157"/>
                </a:cxn>
                <a:cxn ang="0">
                  <a:pos x="161" y="157"/>
                </a:cxn>
                <a:cxn ang="0">
                  <a:pos x="174" y="199"/>
                </a:cxn>
                <a:cxn ang="0">
                  <a:pos x="187" y="199"/>
                </a:cxn>
                <a:cxn ang="0">
                  <a:pos x="187" y="144"/>
                </a:cxn>
                <a:cxn ang="0">
                  <a:pos x="187" y="93"/>
                </a:cxn>
                <a:cxn ang="0">
                  <a:pos x="174" y="93"/>
                </a:cxn>
                <a:cxn ang="0">
                  <a:pos x="161" y="136"/>
                </a:cxn>
                <a:cxn ang="0">
                  <a:pos x="106" y="136"/>
                </a:cxn>
                <a:cxn ang="0">
                  <a:pos x="106" y="30"/>
                </a:cxn>
                <a:cxn ang="0">
                  <a:pos x="195" y="30"/>
                </a:cxn>
                <a:cxn ang="0">
                  <a:pos x="212" y="81"/>
                </a:cxn>
                <a:cxn ang="0">
                  <a:pos x="225" y="81"/>
                </a:cxn>
                <a:cxn ang="0">
                  <a:pos x="225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3" y="26"/>
                </a:cxn>
                <a:cxn ang="0">
                  <a:pos x="43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41" y="220"/>
                </a:cxn>
                <a:cxn ang="0">
                  <a:pos x="225" y="220"/>
                </a:cxn>
              </a:cxnLst>
              <a:rect l="0" t="0" r="r" b="b"/>
              <a:pathLst>
                <a:path w="241" h="309">
                  <a:moveTo>
                    <a:pt x="225" y="220"/>
                  </a:moveTo>
                  <a:lnTo>
                    <a:pt x="199" y="279"/>
                  </a:lnTo>
                  <a:lnTo>
                    <a:pt x="106" y="279"/>
                  </a:lnTo>
                  <a:lnTo>
                    <a:pt x="106" y="157"/>
                  </a:lnTo>
                  <a:lnTo>
                    <a:pt x="161" y="157"/>
                  </a:lnTo>
                  <a:lnTo>
                    <a:pt x="174" y="199"/>
                  </a:lnTo>
                  <a:lnTo>
                    <a:pt x="187" y="199"/>
                  </a:lnTo>
                  <a:lnTo>
                    <a:pt x="187" y="144"/>
                  </a:lnTo>
                  <a:lnTo>
                    <a:pt x="187" y="93"/>
                  </a:lnTo>
                  <a:lnTo>
                    <a:pt x="174" y="93"/>
                  </a:lnTo>
                  <a:lnTo>
                    <a:pt x="161" y="136"/>
                  </a:lnTo>
                  <a:lnTo>
                    <a:pt x="106" y="136"/>
                  </a:lnTo>
                  <a:lnTo>
                    <a:pt x="106" y="30"/>
                  </a:lnTo>
                  <a:lnTo>
                    <a:pt x="195" y="30"/>
                  </a:lnTo>
                  <a:lnTo>
                    <a:pt x="212" y="81"/>
                  </a:lnTo>
                  <a:lnTo>
                    <a:pt x="225" y="81"/>
                  </a:lnTo>
                  <a:lnTo>
                    <a:pt x="225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3" y="26"/>
                  </a:lnTo>
                  <a:lnTo>
                    <a:pt x="43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41" y="220"/>
                  </a:lnTo>
                  <a:lnTo>
                    <a:pt x="225" y="220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943798" y="163286"/>
              <a:ext cx="229209" cy="289278"/>
            </a:xfrm>
            <a:custGeom>
              <a:avLst/>
              <a:gdLst/>
              <a:ahLst/>
              <a:cxnLst>
                <a:cxn ang="0">
                  <a:pos x="317" y="774"/>
                </a:cxn>
                <a:cxn ang="0">
                  <a:pos x="587" y="668"/>
                </a:cxn>
                <a:cxn ang="0">
                  <a:pos x="630" y="85"/>
                </a:cxn>
                <a:cxn ang="0">
                  <a:pos x="317" y="0"/>
                </a:cxn>
                <a:cxn ang="0">
                  <a:pos x="160" y="42"/>
                </a:cxn>
                <a:cxn ang="0">
                  <a:pos x="0" y="85"/>
                </a:cxn>
                <a:cxn ang="0">
                  <a:pos x="42" y="668"/>
                </a:cxn>
                <a:cxn ang="0">
                  <a:pos x="160" y="715"/>
                </a:cxn>
                <a:cxn ang="0">
                  <a:pos x="317" y="774"/>
                </a:cxn>
                <a:cxn ang="0">
                  <a:pos x="160" y="76"/>
                </a:cxn>
                <a:cxn ang="0">
                  <a:pos x="160" y="76"/>
                </a:cxn>
                <a:cxn ang="0">
                  <a:pos x="224" y="59"/>
                </a:cxn>
                <a:cxn ang="0">
                  <a:pos x="160" y="161"/>
                </a:cxn>
                <a:cxn ang="0">
                  <a:pos x="105" y="258"/>
                </a:cxn>
                <a:cxn ang="0">
                  <a:pos x="105" y="186"/>
                </a:cxn>
                <a:cxn ang="0">
                  <a:pos x="101" y="93"/>
                </a:cxn>
                <a:cxn ang="0">
                  <a:pos x="160" y="76"/>
                </a:cxn>
                <a:cxn ang="0">
                  <a:pos x="76" y="643"/>
                </a:cxn>
                <a:cxn ang="0">
                  <a:pos x="76" y="643"/>
                </a:cxn>
                <a:cxn ang="0">
                  <a:pos x="55" y="385"/>
                </a:cxn>
                <a:cxn ang="0">
                  <a:pos x="114" y="389"/>
                </a:cxn>
                <a:cxn ang="0">
                  <a:pos x="160" y="313"/>
                </a:cxn>
                <a:cxn ang="0">
                  <a:pos x="228" y="203"/>
                </a:cxn>
                <a:cxn ang="0">
                  <a:pos x="224" y="275"/>
                </a:cxn>
                <a:cxn ang="0">
                  <a:pos x="228" y="397"/>
                </a:cxn>
                <a:cxn ang="0">
                  <a:pos x="317" y="402"/>
                </a:cxn>
                <a:cxn ang="0">
                  <a:pos x="317" y="34"/>
                </a:cxn>
                <a:cxn ang="0">
                  <a:pos x="596" y="110"/>
                </a:cxn>
                <a:cxn ang="0">
                  <a:pos x="575" y="385"/>
                </a:cxn>
                <a:cxn ang="0">
                  <a:pos x="494" y="389"/>
                </a:cxn>
                <a:cxn ang="0">
                  <a:pos x="507" y="156"/>
                </a:cxn>
                <a:cxn ang="0">
                  <a:pos x="410" y="140"/>
                </a:cxn>
                <a:cxn ang="0">
                  <a:pos x="406" y="397"/>
                </a:cxn>
                <a:cxn ang="0">
                  <a:pos x="317" y="402"/>
                </a:cxn>
                <a:cxn ang="0">
                  <a:pos x="317" y="736"/>
                </a:cxn>
                <a:cxn ang="0">
                  <a:pos x="160" y="676"/>
                </a:cxn>
                <a:cxn ang="0">
                  <a:pos x="76" y="643"/>
                </a:cxn>
              </a:cxnLst>
              <a:rect l="0" t="0" r="r" b="b"/>
              <a:pathLst>
                <a:path w="630" h="774">
                  <a:moveTo>
                    <a:pt x="317" y="774"/>
                  </a:moveTo>
                  <a:lnTo>
                    <a:pt x="587" y="668"/>
                  </a:lnTo>
                  <a:lnTo>
                    <a:pt x="630" y="85"/>
                  </a:lnTo>
                  <a:lnTo>
                    <a:pt x="317" y="0"/>
                  </a:lnTo>
                  <a:lnTo>
                    <a:pt x="160" y="42"/>
                  </a:lnTo>
                  <a:lnTo>
                    <a:pt x="0" y="85"/>
                  </a:lnTo>
                  <a:lnTo>
                    <a:pt x="42" y="668"/>
                  </a:lnTo>
                  <a:lnTo>
                    <a:pt x="160" y="715"/>
                  </a:lnTo>
                  <a:lnTo>
                    <a:pt x="317" y="774"/>
                  </a:lnTo>
                  <a:close/>
                  <a:moveTo>
                    <a:pt x="160" y="76"/>
                  </a:moveTo>
                  <a:lnTo>
                    <a:pt x="160" y="76"/>
                  </a:lnTo>
                  <a:lnTo>
                    <a:pt x="224" y="59"/>
                  </a:lnTo>
                  <a:lnTo>
                    <a:pt x="160" y="161"/>
                  </a:lnTo>
                  <a:lnTo>
                    <a:pt x="105" y="258"/>
                  </a:lnTo>
                  <a:lnTo>
                    <a:pt x="105" y="186"/>
                  </a:lnTo>
                  <a:lnTo>
                    <a:pt x="101" y="93"/>
                  </a:lnTo>
                  <a:lnTo>
                    <a:pt x="160" y="76"/>
                  </a:lnTo>
                  <a:close/>
                  <a:moveTo>
                    <a:pt x="76" y="643"/>
                  </a:moveTo>
                  <a:lnTo>
                    <a:pt x="76" y="643"/>
                  </a:lnTo>
                  <a:lnTo>
                    <a:pt x="55" y="385"/>
                  </a:lnTo>
                  <a:lnTo>
                    <a:pt x="114" y="389"/>
                  </a:lnTo>
                  <a:lnTo>
                    <a:pt x="160" y="313"/>
                  </a:lnTo>
                  <a:lnTo>
                    <a:pt x="228" y="203"/>
                  </a:lnTo>
                  <a:lnTo>
                    <a:pt x="224" y="275"/>
                  </a:lnTo>
                  <a:lnTo>
                    <a:pt x="228" y="397"/>
                  </a:lnTo>
                  <a:lnTo>
                    <a:pt x="317" y="402"/>
                  </a:lnTo>
                  <a:lnTo>
                    <a:pt x="317" y="34"/>
                  </a:lnTo>
                  <a:lnTo>
                    <a:pt x="596" y="110"/>
                  </a:lnTo>
                  <a:lnTo>
                    <a:pt x="575" y="385"/>
                  </a:lnTo>
                  <a:lnTo>
                    <a:pt x="494" y="389"/>
                  </a:lnTo>
                  <a:lnTo>
                    <a:pt x="507" y="156"/>
                  </a:lnTo>
                  <a:lnTo>
                    <a:pt x="410" y="140"/>
                  </a:lnTo>
                  <a:lnTo>
                    <a:pt x="406" y="397"/>
                  </a:lnTo>
                  <a:lnTo>
                    <a:pt x="317" y="402"/>
                  </a:lnTo>
                  <a:lnTo>
                    <a:pt x="317" y="736"/>
                  </a:lnTo>
                  <a:lnTo>
                    <a:pt x="160" y="676"/>
                  </a:lnTo>
                  <a:lnTo>
                    <a:pt x="76" y="643"/>
                  </a:lnTo>
                  <a:close/>
                </a:path>
              </a:pathLst>
            </a:custGeom>
            <a:solidFill>
              <a:srgbClr val="294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pic>
        <p:nvPicPr>
          <p:cNvPr id="28" name="Picture 10" descr="Картинки по запросу &quot;бином лого&quot;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938" y="6501839"/>
            <a:ext cx="566418" cy="242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 userDrawn="1"/>
        </p:nvSpPr>
        <p:spPr>
          <a:xfrm>
            <a:off x="6011077" y="6572091"/>
            <a:ext cx="166713" cy="169277"/>
          </a:xfrm>
          <a:prstGeom prst="rect">
            <a:avLst/>
          </a:prstGeom>
        </p:spPr>
        <p:txBody>
          <a:bodyPr wrap="none" lIns="0" tIns="0" rIns="0" bIns="0" anchor="ctr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88333F-969B-4E2E-A6DA-00108481B495}" type="slidenum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31" name="Прямая соединительная линия 30"/>
          <p:cNvCxnSpPr/>
          <p:nvPr userDrawn="1"/>
        </p:nvCxnSpPr>
        <p:spPr>
          <a:xfrm>
            <a:off x="0" y="985181"/>
            <a:ext cx="12192000" cy="0"/>
          </a:xfrm>
          <a:prstGeom prst="line">
            <a:avLst/>
          </a:prstGeom>
          <a:solidFill>
            <a:srgbClr val="AE2C25"/>
          </a:solidFill>
          <a:ln w="12700">
            <a:solidFill>
              <a:srgbClr val="FC0652"/>
            </a:solidFill>
            <a:miter lim="800000"/>
            <a:headEnd type="none" w="med" len="med"/>
            <a:tailEnd type="none"/>
          </a:ln>
        </p:spPr>
      </p:cxnSp>
      <p:cxnSp>
        <p:nvCxnSpPr>
          <p:cNvPr id="32" name="Прямая соединительная линия 31"/>
          <p:cNvCxnSpPr/>
          <p:nvPr userDrawn="1"/>
        </p:nvCxnSpPr>
        <p:spPr>
          <a:xfrm>
            <a:off x="0" y="967762"/>
            <a:ext cx="12192000" cy="0"/>
          </a:xfrm>
          <a:prstGeom prst="line">
            <a:avLst/>
          </a:prstGeom>
          <a:solidFill>
            <a:srgbClr val="AE2C25"/>
          </a:solidFill>
          <a:ln w="28575">
            <a:solidFill>
              <a:srgbClr val="2F3696"/>
            </a:solidFill>
            <a:miter lim="800000"/>
            <a:headEnd type="none" w="med" len="med"/>
            <a:tailEnd type="none"/>
          </a:ln>
        </p:spPr>
      </p:cxnSp>
      <p:sp>
        <p:nvSpPr>
          <p:cNvPr id="33" name="Заголовок 1"/>
          <p:cNvSpPr txBox="1">
            <a:spLocks/>
          </p:cNvSpPr>
          <p:nvPr userDrawn="1"/>
        </p:nvSpPr>
        <p:spPr>
          <a:xfrm>
            <a:off x="334433" y="260648"/>
            <a:ext cx="1152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2D3494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4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rgbClr val="2D3494"/>
        </a:buClr>
        <a:buFont typeface="Arial" pitchFamily="34" charset="0"/>
        <a:buNone/>
        <a:defRPr sz="1200" b="0" i="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rgbClr val="2D3494"/>
        </a:buClr>
        <a:buFont typeface="Wingdings" pitchFamily="2" charset="2"/>
        <a:buChar char="§"/>
        <a:defRPr sz="1200" b="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rgbClr val="2D3494"/>
        </a:buClr>
        <a:buFont typeface="Arial" pitchFamily="34" charset="0"/>
        <a:buChar char="–"/>
        <a:defRPr sz="1200" b="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rgbClr val="2D3494"/>
        </a:buClr>
        <a:buFont typeface="Arial" pitchFamily="34" charset="0"/>
        <a:buChar char="•"/>
        <a:defRPr sz="1200" b="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rgbClr val="2D3494"/>
        </a:buClr>
        <a:buFont typeface="Arial" pitchFamily="34" charset="0"/>
        <a:buChar char="•"/>
        <a:defRPr sz="1200" b="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47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9.emf"/><Relationship Id="rId2" Type="http://schemas.openxmlformats.org/officeDocument/2006/relationships/tags" Target="../tags/tag38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30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10.emf"/><Relationship Id="rId2" Type="http://schemas.openxmlformats.org/officeDocument/2006/relationships/tags" Target="../tags/tag56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39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59.xml"/><Relationship Id="rId7" Type="http://schemas.openxmlformats.org/officeDocument/2006/relationships/image" Target="../media/image15.png"/><Relationship Id="rId2" Type="http://schemas.openxmlformats.org/officeDocument/2006/relationships/tags" Target="../tags/tag58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40.bin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41.bin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42.bin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10.emf"/><Relationship Id="rId2" Type="http://schemas.openxmlformats.org/officeDocument/2006/relationships/tags" Target="../tags/tag64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43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0.emf"/><Relationship Id="rId2" Type="http://schemas.openxmlformats.org/officeDocument/2006/relationships/tags" Target="../tags/tag66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44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10.emf"/><Relationship Id="rId2" Type="http://schemas.openxmlformats.org/officeDocument/2006/relationships/tags" Target="../tags/tag68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45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1.xml"/><Relationship Id="rId7" Type="http://schemas.openxmlformats.org/officeDocument/2006/relationships/image" Target="../media/image10.emf"/><Relationship Id="rId2" Type="http://schemas.openxmlformats.org/officeDocument/2006/relationships/tags" Target="../tags/tag40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0.emf"/><Relationship Id="rId2" Type="http://schemas.openxmlformats.org/officeDocument/2006/relationships/tags" Target="../tags/tag4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2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5.xml"/><Relationship Id="rId7" Type="http://schemas.openxmlformats.org/officeDocument/2006/relationships/image" Target="../media/image10.emf"/><Relationship Id="rId2" Type="http://schemas.openxmlformats.org/officeDocument/2006/relationships/tags" Target="../tags/tag44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7.xml"/><Relationship Id="rId7" Type="http://schemas.openxmlformats.org/officeDocument/2006/relationships/image" Target="../media/image10.emf"/><Relationship Id="rId2" Type="http://schemas.openxmlformats.org/officeDocument/2006/relationships/tags" Target="../tags/tag4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4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9.xml"/><Relationship Id="rId7" Type="http://schemas.openxmlformats.org/officeDocument/2006/relationships/image" Target="../media/image10.emf"/><Relationship Id="rId2" Type="http://schemas.openxmlformats.org/officeDocument/2006/relationships/tags" Target="../tags/tag48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5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10.emf"/><Relationship Id="rId2" Type="http://schemas.openxmlformats.org/officeDocument/2006/relationships/tags" Target="../tags/tag50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6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tags" Target="../tags/tag53.xml"/><Relationship Id="rId7" Type="http://schemas.openxmlformats.org/officeDocument/2006/relationships/image" Target="../media/image10.emf"/><Relationship Id="rId2" Type="http://schemas.openxmlformats.org/officeDocument/2006/relationships/tags" Target="../tags/tag5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37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0.emf"/><Relationship Id="rId2" Type="http://schemas.openxmlformats.org/officeDocument/2006/relationships/tags" Target="../tags/tag54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38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>
            <a:extLst>
              <a:ext uri="{FF2B5EF4-FFF2-40B4-BE49-F238E27FC236}">
                <a16:creationId xmlns="" xmlns:a16="http://schemas.microsoft.com/office/drawing/2014/main" id="{BCCADD21-023E-1444-BB6E-D81DC30AAAE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373760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28" name="Слайд think-cell" r:id="rId6" imgW="7772400" imgH="10058400" progId="TCLayout.ActiveDocument.1">
                  <p:embed/>
                </p:oleObj>
              </mc:Choice>
              <mc:Fallback>
                <p:oleObj name="Слайд think-cell" r:id="rId6" imgW="7772400" imgH="1005840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 hidden="1">
            <a:extLst>
              <a:ext uri="{FF2B5EF4-FFF2-40B4-BE49-F238E27FC236}">
                <a16:creationId xmlns="" xmlns:a16="http://schemas.microsoft.com/office/drawing/2014/main" id="{59712902-299E-8949-8177-2BD7B585D00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ru-RU" sz="2800" b="1" dirty="0">
              <a:solidFill>
                <a:schemeClr val="bg1"/>
              </a:solidFill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5D4BAC93-3F64-4847-8A21-E5F2342F2D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926" y="1802317"/>
            <a:ext cx="10183660" cy="1830065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ФЕДЕРАЛЬНЫЙ ПЕРЕЧЕНЬ УЧЕБНИКОВ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Приказ </a:t>
            </a:r>
            <a:r>
              <a:rPr lang="ru-RU" sz="2800" dirty="0" err="1" smtClean="0"/>
              <a:t>Минпросвещения</a:t>
            </a:r>
            <a:r>
              <a:rPr lang="ru-RU" sz="2800" dirty="0" smtClean="0"/>
              <a:t> России от 20 мая 2020 года № 254 </a:t>
            </a: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428085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32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173642"/>
            <a:ext cx="11914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ИСПОЛЬЗОВАНИЕ УЧЕБНИКОВ НА БАЗОВОМ И УГЛУБЛЕННОМ УРОВНЕ                                                                           В СООТВЕТСТВИИ С ИЗМЕНЕНИЯМИ В ФПУ</a:t>
            </a:r>
            <a:endParaRPr lang="ru-RU" sz="2000" b="1" dirty="0">
              <a:solidFill>
                <a:srgbClr val="29479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5988" y="1102935"/>
            <a:ext cx="11498893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b="1" dirty="0">
                <a:solidFill>
                  <a:srgbClr val="4249AA"/>
                </a:solidFill>
                <a:latin typeface="Calibri" panose="020F0502020204030204" pitchFamily="34" charset="0"/>
              </a:rPr>
              <a:t>Учебники, которые можно использовать </a:t>
            </a:r>
            <a:r>
              <a:rPr lang="ru-RU" b="1" dirty="0">
                <a:solidFill>
                  <a:srgbClr val="EB2049"/>
                </a:solidFill>
                <a:latin typeface="Calibri" panose="020F0502020204030204" pitchFamily="34" charset="0"/>
              </a:rPr>
              <a:t>только на углубленном </a:t>
            </a:r>
            <a:r>
              <a:rPr lang="ru-RU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уровне образования</a:t>
            </a:r>
            <a:endParaRPr lang="ru-RU" b="1" dirty="0">
              <a:solidFill>
                <a:srgbClr val="EB2049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287394"/>
              </p:ext>
            </p:extLst>
          </p:nvPr>
        </p:nvGraphicFramePr>
        <p:xfrm>
          <a:off x="563670" y="1639236"/>
          <a:ext cx="11196781" cy="4237454"/>
        </p:xfrm>
        <a:graphic>
          <a:graphicData uri="http://schemas.openxmlformats.org/drawingml/2006/table">
            <a:tbl>
              <a:tblPr/>
              <a:tblGrid>
                <a:gridCol w="2659364">
                  <a:extLst>
                    <a:ext uri="{9D8B030D-6E8A-4147-A177-3AD203B41FA5}">
                      <a16:colId xmlns="" xmlns:a16="http://schemas.microsoft.com/office/drawing/2014/main" val="250197775"/>
                    </a:ext>
                  </a:extLst>
                </a:gridCol>
                <a:gridCol w="6183516">
                  <a:extLst>
                    <a:ext uri="{9D8B030D-6E8A-4147-A177-3AD203B41FA5}">
                      <a16:colId xmlns="" xmlns:a16="http://schemas.microsoft.com/office/drawing/2014/main" val="2383361610"/>
                    </a:ext>
                  </a:extLst>
                </a:gridCol>
                <a:gridCol w="2353901">
                  <a:extLst>
                    <a:ext uri="{9D8B030D-6E8A-4147-A177-3AD203B41FA5}">
                      <a16:colId xmlns="" xmlns:a16="http://schemas.microsoft.com/office/drawing/2014/main" val="3837484938"/>
                    </a:ext>
                  </a:extLst>
                </a:gridCol>
              </a:tblGrid>
              <a:tr h="325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Предмет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9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9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Номер по ФПУ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9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245571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Право 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Право. Боголюбов Л.Н. (10-11) (Углубленный)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1.1.3.3.4.6.1 - 1.1.3.3.4.6.2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14238805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Литература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Литература. Коровин В.И.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1.1.3.1.2.11.1 - 1.1.3.1.2.11.2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16523173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Английский язык 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Английский язык. Афанасьева О.В. и др.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1.1.3.2.1.7.1 - 1.1.3.2.1.7.2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27616976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Иностранный язык. Английский язык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Английский язык. Звездный английский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1.1.3.2.1.8.1 - 1.1.3.2.1.8.2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48782224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Иностранный язык.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Французский язык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Французский язык. Французский в перспективе (10-11) (Углублённый)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1.1.3.2.1.3.1 - 1.1.3.2.1.3.2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9639184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Иностранный язык. Испанский язык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Испанский язык. Кондрашова Н.А. и др. (10-11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(Углублённый)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1.1.3.2.4.1.1 - 1.1.3.2.4.1.2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3723678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Биология. Под ред. Шумного В.К.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1.1.3.5.4.9.1 - 1.1.3.5.4.9.2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96389763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Биология. Линия жизни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1.1.3.5.4.10.1 - 1.1.3.5.4.10.2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84165193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Химия 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Химия. Пузаков С.А., Машнина Н.В., Попков В.А.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1.1.3.5.3.8.1 - 1.1.3.5.3.8.2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12346352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Физика. Под ред. Пинского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1.1.3.5.1.10.1 - 1.1.3.5.1.10.2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1812466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Геометрия. Александров А.Д. и др. (10-11) 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1.1.3.4.1.19.1 - 1.1.3.4.1.19.2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89509237"/>
                  </a:ext>
                </a:extLst>
              </a:tr>
              <a:tr h="3259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 и начала математического анализа. Пратусевич М.Я. (10-11) (Углублённый)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1.1.3.4.1.22.1 - 1.1.3.4.1.22.2</a:t>
                      </a:r>
                    </a:p>
                  </a:txBody>
                  <a:tcPr marL="72000" marR="6253" marT="6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28920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60843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11" name="Слайд think-cell" r:id="rId5" imgW="383" imgH="384" progId="TCLayout.ActiveDocument.1">
                  <p:embed/>
                </p:oleObj>
              </mc:Choice>
              <mc:Fallback>
                <p:oleObj name="Слайд think-cell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ru-RU" sz="2000" b="1" dirty="0" err="1" smtClean="0">
              <a:solidFill>
                <a:schemeClr val="bg1"/>
              </a:solidFill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 МОЖЕТЕ НАЙТИ ВСЮ КОРРЕКТНУЮ И АКТУАЛЬНУЮ ИНФОРМАЦИЮ О ПРИКАЗЕ № 254 И </a:t>
            </a:r>
            <a:r>
              <a:rPr lang="ru-RU" smtClean="0"/>
              <a:t>УЧЕБНИКАХ ФЕДЕАРЛЬНОГО ПЕРЕЧНЯ НА </a:t>
            </a:r>
            <a:r>
              <a:rPr lang="ru-RU" dirty="0" smtClean="0"/>
              <a:t>САЙТАХ ГРУППЫ КОМПАНИЙ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0162" y="1142727"/>
            <a:ext cx="4048057" cy="321065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34433" y="1671247"/>
            <a:ext cx="24262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https://fpu.prosv.ru/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4433" y="2347942"/>
            <a:ext cx="35940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https://</a:t>
            </a:r>
            <a:r>
              <a:rPr lang="en-US" sz="2000" b="1" dirty="0" smtClean="0"/>
              <a:t>rosuchebnik.ru/fpu254/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4433" y="2921281"/>
            <a:ext cx="3993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https://lbz.ru/docs/zakon-docs.php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/>
          <a:srcRect b="37813"/>
          <a:stretch/>
        </p:blipFill>
        <p:spPr>
          <a:xfrm>
            <a:off x="4400162" y="4498114"/>
            <a:ext cx="4554957" cy="17104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6257" y="2142694"/>
            <a:ext cx="3879268" cy="337797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668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91" name="Слайд think-cell" r:id="rId5" imgW="383" imgH="384" progId="TCLayout.ActiveDocument.1">
                  <p:embed/>
                </p:oleObj>
              </mc:Choice>
              <mc:Fallback>
                <p:oleObj name="Слайд think-cell" r:id="rId5" imgW="383" imgH="384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469157" y="2763702"/>
            <a:ext cx="117228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294790"/>
                </a:solidFill>
              </a:rPr>
              <a:t>Приложение</a:t>
            </a:r>
            <a:endParaRPr lang="ru-RU" sz="2800" b="1" dirty="0">
              <a:solidFill>
                <a:srgbClr val="2947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2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8" name="Слайд think-cell" r:id="rId5" imgW="383" imgH="384" progId="TCLayout.ActiveDocument.1">
                  <p:embed/>
                </p:oleObj>
              </mc:Choice>
              <mc:Fallback>
                <p:oleObj name="Слайд think-cell" r:id="rId5" imgW="383" imgH="384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fontAlgn="ctr"/>
            <a:r>
              <a:rPr lang="ru-RU" dirty="0" smtClean="0"/>
              <a:t>Обращаем ваше внимание, что </a:t>
            </a:r>
            <a:r>
              <a:rPr lang="ru-RU" b="1" dirty="0">
                <a:solidFill>
                  <a:srgbClr val="294790"/>
                </a:solidFill>
              </a:rPr>
              <a:t>в линии УМК Виноградовой. ОБЖ (5-9</a:t>
            </a:r>
            <a:r>
              <a:rPr lang="ru-RU" b="1" dirty="0" smtClean="0">
                <a:solidFill>
                  <a:srgbClr val="294790"/>
                </a:solidFill>
              </a:rPr>
              <a:t>)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294790"/>
                </a:solidFill>
              </a:rPr>
              <a:t>поменялся состав классов в учебниках</a:t>
            </a:r>
            <a:r>
              <a:rPr lang="ru-RU" dirty="0" smtClean="0"/>
              <a:t>: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4433" y="325018"/>
            <a:ext cx="11520000" cy="648642"/>
          </a:xfrm>
        </p:spPr>
        <p:txBody>
          <a:bodyPr/>
          <a:lstStyle/>
          <a:p>
            <a:r>
              <a:rPr lang="ru-RU" dirty="0" smtClean="0">
                <a:solidFill>
                  <a:srgbClr val="294790"/>
                </a:solidFill>
              </a:rPr>
              <a:t>ЗНАЧИМЫЕ ПРАВКИ ПО ВКЛЮЧЕННЫМ В ФПУ УЧЕБНИКАМ ПО ПРИКАЗУ № 249</a:t>
            </a:r>
            <a:endParaRPr lang="ru-RU" dirty="0">
              <a:solidFill>
                <a:srgbClr val="29479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148881"/>
              </p:ext>
            </p:extLst>
          </p:nvPr>
        </p:nvGraphicFramePr>
        <p:xfrm>
          <a:off x="442912" y="2055032"/>
          <a:ext cx="11271017" cy="3113274"/>
        </p:xfrm>
        <a:graphic>
          <a:graphicData uri="http://schemas.openxmlformats.org/drawingml/2006/table">
            <a:tbl>
              <a:tblPr/>
              <a:tblGrid>
                <a:gridCol w="11955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83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1454">
                  <a:extLst>
                    <a:ext uri="{9D8B030D-6E8A-4147-A177-3AD203B41FA5}">
                      <a16:colId xmlns="" xmlns:a16="http://schemas.microsoft.com/office/drawing/2014/main" val="2598672112"/>
                    </a:ext>
                  </a:extLst>
                </a:gridCol>
                <a:gridCol w="2074985">
                  <a:extLst>
                    <a:ext uri="{9D8B030D-6E8A-4147-A177-3AD203B41FA5}">
                      <a16:colId xmlns="" xmlns:a16="http://schemas.microsoft.com/office/drawing/2014/main" val="2388891648"/>
                    </a:ext>
                  </a:extLst>
                </a:gridCol>
                <a:gridCol w="2341038">
                  <a:extLst>
                    <a:ext uri="{9D8B030D-6E8A-4147-A177-3AD203B41FA5}">
                      <a16:colId xmlns="" xmlns:a16="http://schemas.microsoft.com/office/drawing/2014/main" val="2546123738"/>
                    </a:ext>
                  </a:extLst>
                </a:gridCol>
                <a:gridCol w="116654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6654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6654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Раздел/ Предмет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учетом. изм.)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Номера  ФПУ </a:t>
                      </a:r>
                      <a:b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(приказ №254 от 20.05.20 г.)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Автор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авторский коллектив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Класс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БЫЛО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Класс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СТАЛО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Наименование издателя(ей) учебника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РАЗДЕЛ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№2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584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Основное 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общее образование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1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Основы безопасности жизнедеятель-ности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2.2.9.1.1.1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2.1.2.7.1.1.1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Виноградова Н.Ф., Смирнов Д.В., Сидоренко Л.В. и другие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Основы безопасности жизнедеятельности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+mn-lt"/>
                        </a:rPr>
                        <a:t>5-6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+mn-lt"/>
                        </a:rPr>
                        <a:t> 5-7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ООО "Издательский центр "ВЕНТАНА-ГРАФ"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>
                          <a:effectLst/>
                          <a:latin typeface="+mn-lt"/>
                        </a:rPr>
                        <a:t>2.2.9.1.1.2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2.1.2.7.1.1.2</a:t>
                      </a:r>
                      <a:endParaRPr lang="ru-RU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Виноградова Н.Ф., Смирнов Д.В., Сидоренко Л.В. и другие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Основы безопасности жизнедеятельности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+mn-lt"/>
                        </a:rPr>
                        <a:t>7-9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+mn-lt"/>
                        </a:rPr>
                        <a:t> 8-9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ООО "Издательский центр "ВЕНТАНА-ГРАФ"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8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0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en-US" sz="12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88552" y="7280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222724"/>
            <a:ext cx="1172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ПРЕДЛОЖЕНИЕ ПО ЗАМЕНЕ ИСКЛЮЧЕННЫХ </a:t>
            </a:r>
            <a:r>
              <a:rPr lang="ru-RU" sz="2000" b="1" dirty="0">
                <a:solidFill>
                  <a:srgbClr val="294790"/>
                </a:solidFill>
              </a:rPr>
              <a:t>ПО ПРИКАЗУ </a:t>
            </a:r>
            <a:r>
              <a:rPr lang="ru-RU" sz="2000" b="1" dirty="0" smtClean="0">
                <a:solidFill>
                  <a:srgbClr val="294790"/>
                </a:solidFill>
              </a:rPr>
              <a:t>№ 249 УЧЕБНИКОВ.</a:t>
            </a:r>
            <a:br>
              <a:rPr lang="ru-RU" sz="2000" b="1" dirty="0" smtClean="0">
                <a:solidFill>
                  <a:srgbClr val="294790"/>
                </a:solidFill>
              </a:rPr>
            </a:br>
            <a:r>
              <a:rPr lang="ru-RU" sz="2000" b="1" dirty="0" smtClean="0">
                <a:solidFill>
                  <a:srgbClr val="294790"/>
                </a:solidFill>
              </a:rPr>
              <a:t>Раздел 1. Начальное и основное общее образование</a:t>
            </a:r>
            <a:endParaRPr lang="ru-RU" sz="2000" b="1" dirty="0">
              <a:solidFill>
                <a:srgbClr val="29479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982234"/>
              </p:ext>
            </p:extLst>
          </p:nvPr>
        </p:nvGraphicFramePr>
        <p:xfrm>
          <a:off x="443479" y="1678281"/>
          <a:ext cx="11305039" cy="4380754"/>
        </p:xfrm>
        <a:graphic>
          <a:graphicData uri="http://schemas.openxmlformats.org/drawingml/2006/table">
            <a:tbl>
              <a:tblPr/>
              <a:tblGrid>
                <a:gridCol w="10716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57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5490">
                  <a:extLst>
                    <a:ext uri="{9D8B030D-6E8A-4147-A177-3AD203B41FA5}">
                      <a16:colId xmlns="" xmlns:a16="http://schemas.microsoft.com/office/drawing/2014/main" val="1211894834"/>
                    </a:ext>
                  </a:extLst>
                </a:gridCol>
                <a:gridCol w="998727">
                  <a:extLst>
                    <a:ext uri="{9D8B030D-6E8A-4147-A177-3AD203B41FA5}">
                      <a16:colId xmlns="" xmlns:a16="http://schemas.microsoft.com/office/drawing/2014/main" val="2784752483"/>
                    </a:ext>
                  </a:extLst>
                </a:gridCol>
                <a:gridCol w="1009466">
                  <a:extLst>
                    <a:ext uri="{9D8B030D-6E8A-4147-A177-3AD203B41FA5}">
                      <a16:colId xmlns="" xmlns:a16="http://schemas.microsoft.com/office/drawing/2014/main" val="787979278"/>
                    </a:ext>
                  </a:extLst>
                </a:gridCol>
                <a:gridCol w="1095379">
                  <a:extLst>
                    <a:ext uri="{9D8B030D-6E8A-4147-A177-3AD203B41FA5}">
                      <a16:colId xmlns="" xmlns:a16="http://schemas.microsoft.com/office/drawing/2014/main" val="1860595051"/>
                    </a:ext>
                  </a:extLst>
                </a:gridCol>
                <a:gridCol w="2377863">
                  <a:extLst>
                    <a:ext uri="{9D8B030D-6E8A-4147-A177-3AD203B41FA5}">
                      <a16:colId xmlns="" xmlns:a16="http://schemas.microsoft.com/office/drawing/2014/main" val="3704088730"/>
                    </a:ext>
                  </a:extLst>
                </a:gridCol>
                <a:gridCol w="1040661">
                  <a:extLst>
                    <a:ext uri="{9D8B030D-6E8A-4147-A177-3AD203B41FA5}">
                      <a16:colId xmlns="" xmlns:a16="http://schemas.microsoft.com/office/drawing/2014/main" val="220501532"/>
                    </a:ext>
                  </a:extLst>
                </a:gridCol>
              </a:tblGrid>
              <a:tr h="3512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Раздел/ Предмет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Исключенные линии УМК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Линии УМК на замену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уч. изм.)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Издательство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уч. изм.)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Номера ФПУ </a:t>
                      </a:r>
                      <a:b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(приказ №254 от 20.05.20 г.)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Издательство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РАЗДЕЛ №1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9955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Начальное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общее образование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Финский язык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1.1.2.1.15.1 - 1.1.2.1.15.3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Сурьялайнен И.А. и др.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Финский язык (2-4 кл.) 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</a:t>
                      </a:r>
                      <a:r>
                        <a:rPr lang="ru-RU" sz="11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исключена из перечня, может быть предложена в качестве регионального проекта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584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Основное 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общее образование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1.2.4.2.13.1 - 1.2.4.2.13.3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Мордкович А.Г., Семенов П.В.,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Александрова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Л.А. 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(7-9 кл.)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1.2.4.2.14.1 - 1.2.4.2.14.3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1.1.2.4.2.13.1 -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1.1.2.4.2.13.3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Мордкович А.Г., Семенов П.В., Александрова Л.А., Мардахаева Е.Л.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(7-9 кл.)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БИНОМ. Лаборатория знаний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 России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1.2.3.1.1.1 - 1.2.3.1.1.4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Андреев И.Л., Федоров И.Н.,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Ляшенко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Л.М. и др.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России (6-9 кл.) 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Дрофа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1.2.3.1.5.1 - 1.2.3.1.5.4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1.1.2.3.1.4.1 -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1.1.2.3.1.4.4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Данилевский И.Н., Андреев И.Л., Федоров И.Н., Ляшенко Л.М. и др.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России (6-9) </a:t>
                      </a: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обновлённая линия УМК)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Дрофа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1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1.2.4.1.1.1 - 1.2.4.1.1.2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Башмаков М.И.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(5-6 кл.)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Астрель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1.2.4.1.8.1.1 - 1.2.4.1.8.2.1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1.1.2.4.1.6.1-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1.1.2.4.1.6.2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Мерзляк А.Г., Полонский В.Б., Якир М.С.; Под ред. Подольского В.Е.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(5-6 кл.)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1.2.4.1.3.1 - 1.2.4.1.3.2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Виленкин А.Н., Жохов В.И., Чесноков А.С. и др. Математика (5-6 кл.)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</a:t>
                      </a:r>
                      <a:r>
                        <a:rPr lang="ru-RU" sz="11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отозвана из перечня правообладателем для актуализации содержания. Проходит экспертизу для включения в федеральный перечень учебников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40687" y="1103886"/>
            <a:ext cx="11307831" cy="470780"/>
          </a:xfrm>
          <a:prstGeom prst="rect">
            <a:avLst/>
          </a:prstGeom>
          <a:solidFill>
            <a:srgbClr val="29479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r>
              <a:rPr lang="ru-RU" sz="1200" dirty="0" smtClean="0">
                <a:solidFill>
                  <a:schemeClr val="bg1"/>
                </a:solidFill>
              </a:rPr>
              <a:t>Рекомендованные замены обеспечивают комфортный переход, т.к. оптимально соответствуют заменяемым учебникам по структуре курса, подаче материала, методическому аппарату.</a:t>
            </a:r>
          </a:p>
        </p:txBody>
      </p:sp>
    </p:spTree>
    <p:extLst>
      <p:ext uri="{BB962C8B-B14F-4D97-AF65-F5344CB8AC3E}">
        <p14:creationId xmlns:p14="http://schemas.microsoft.com/office/powerpoint/2010/main" val="178488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24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en-US" sz="12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222724"/>
            <a:ext cx="1172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ПРЕДЛОЖЕНИЕ ПО ЗАМЕНЕ ИСКЛЮЧЕННЫХ </a:t>
            </a:r>
            <a:r>
              <a:rPr lang="ru-RU" sz="2000" b="1" dirty="0">
                <a:solidFill>
                  <a:srgbClr val="294790"/>
                </a:solidFill>
              </a:rPr>
              <a:t>ПО ПРИКАЗУ </a:t>
            </a:r>
            <a:r>
              <a:rPr lang="ru-RU" sz="2000" b="1" dirty="0" smtClean="0">
                <a:solidFill>
                  <a:srgbClr val="294790"/>
                </a:solidFill>
              </a:rPr>
              <a:t>№ 249 </a:t>
            </a:r>
            <a:r>
              <a:rPr lang="ru-RU" sz="2000" b="1" dirty="0">
                <a:solidFill>
                  <a:srgbClr val="294790"/>
                </a:solidFill>
              </a:rPr>
              <a:t>УЧЕБНИКОВ</a:t>
            </a:r>
            <a:r>
              <a:rPr lang="ru-RU" sz="2000" b="1" dirty="0" smtClean="0">
                <a:solidFill>
                  <a:srgbClr val="294790"/>
                </a:solidFill>
              </a:rPr>
              <a:t>.</a:t>
            </a:r>
            <a:br>
              <a:rPr lang="ru-RU" sz="2000" b="1" dirty="0" smtClean="0">
                <a:solidFill>
                  <a:srgbClr val="294790"/>
                </a:solidFill>
              </a:rPr>
            </a:br>
            <a:r>
              <a:rPr lang="ru-RU" sz="2000" b="1" dirty="0" smtClean="0">
                <a:solidFill>
                  <a:srgbClr val="294790"/>
                </a:solidFill>
              </a:rPr>
              <a:t>Раздел 1. Среднее общее образование</a:t>
            </a:r>
            <a:endParaRPr lang="ru-RU" sz="2000" b="1" dirty="0">
              <a:solidFill>
                <a:srgbClr val="29479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190284"/>
              </p:ext>
            </p:extLst>
          </p:nvPr>
        </p:nvGraphicFramePr>
        <p:xfrm>
          <a:off x="443195" y="1146054"/>
          <a:ext cx="11305610" cy="4770829"/>
        </p:xfrm>
        <a:graphic>
          <a:graphicData uri="http://schemas.openxmlformats.org/drawingml/2006/table">
            <a:tbl>
              <a:tblPr/>
              <a:tblGrid>
                <a:gridCol w="10904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9573">
                  <a:extLst>
                    <a:ext uri="{9D8B030D-6E8A-4147-A177-3AD203B41FA5}">
                      <a16:colId xmlns="" xmlns:a16="http://schemas.microsoft.com/office/drawing/2014/main" val="3621413540"/>
                    </a:ext>
                  </a:extLst>
                </a:gridCol>
                <a:gridCol w="2689997">
                  <a:extLst>
                    <a:ext uri="{9D8B030D-6E8A-4147-A177-3AD203B41FA5}">
                      <a16:colId xmlns="" xmlns:a16="http://schemas.microsoft.com/office/drawing/2014/main" val="2836935383"/>
                    </a:ext>
                  </a:extLst>
                </a:gridCol>
                <a:gridCol w="1011439">
                  <a:extLst>
                    <a:ext uri="{9D8B030D-6E8A-4147-A177-3AD203B41FA5}">
                      <a16:colId xmlns="" xmlns:a16="http://schemas.microsoft.com/office/drawing/2014/main" val="3838835651"/>
                    </a:ext>
                  </a:extLst>
                </a:gridCol>
                <a:gridCol w="1000679">
                  <a:extLst>
                    <a:ext uri="{9D8B030D-6E8A-4147-A177-3AD203B41FA5}">
                      <a16:colId xmlns="" xmlns:a16="http://schemas.microsoft.com/office/drawing/2014/main" val="3162488088"/>
                    </a:ext>
                  </a:extLst>
                </a:gridCol>
                <a:gridCol w="957639">
                  <a:extLst>
                    <a:ext uri="{9D8B030D-6E8A-4147-A177-3AD203B41FA5}">
                      <a16:colId xmlns="" xmlns:a16="http://schemas.microsoft.com/office/drawing/2014/main" val="216379794"/>
                    </a:ext>
                  </a:extLst>
                </a:gridCol>
                <a:gridCol w="2533150">
                  <a:extLst>
                    <a:ext uri="{9D8B030D-6E8A-4147-A177-3AD203B41FA5}">
                      <a16:colId xmlns="" xmlns:a16="http://schemas.microsoft.com/office/drawing/2014/main" val="2416383410"/>
                    </a:ext>
                  </a:extLst>
                </a:gridCol>
                <a:gridCol w="1042694">
                  <a:extLst>
                    <a:ext uri="{9D8B030D-6E8A-4147-A177-3AD203B41FA5}">
                      <a16:colId xmlns="" xmlns:a16="http://schemas.microsoft.com/office/drawing/2014/main" val="426823743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Раздел/ Предмет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Исключенные линии УМК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Линии УМК на замену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уч. изм.)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Издательство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уч. изм.)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Номера ФПУ </a:t>
                      </a:r>
                      <a:b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(приказ №254 от 20.05.20 г.)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Издательство</a:t>
                      </a:r>
                    </a:p>
                  </a:txBody>
                  <a:tcPr marL="8423" marR="8423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Среднее 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общее образование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Всеобщая история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1.3.3.1.2.1 - 1.3.3.1.2.2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Волобуев О.В., Митрофанов А.А., Пономарев М.В. История. Всеобщая история (баз. и угл. уровни) (10-11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Дрофа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1.3.3.1.12.1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1.1.3.3.1.9.1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Шубин А.В. Всеобщая история. 10 класс. Новейшая история. Учебник (базовый, углубленный) (10 кл.)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Дрофа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1.3.3.1.5.1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Климов О.Ю.,Земляницин В.А.,Носков В.В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., Искровская Л.В./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Под ред. Мясникова В.С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История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Всеобщая история (баз. и угл. уровни) (10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1.3.3.1.11.1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1.1.3.3.1.8.1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Хейфец В.Л., Федоров О.Д., Хейфец Л.С., Северинов К.М.; под общ. ред. Мясникова В.С. </a:t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Всеобщая история. Новейшая история (баз. и угл. уровни) (10 кл.) </a:t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(новый формат изучение всеобщей истории — до 10 кл.)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1.3.3.1.6.1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Пленков О.Ю., Андреевская Т.П., Шевченко С.В./Под ред. Мясникова В.С.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История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Всеобщая история (баз. и угл. уровни) (11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Обществозна-ние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1.3.3.9.5.1 - 1.3.3.9.5.2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Соболева О.Б., Воронцов А.В. и др./Под ред. Бордовского Г.А.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Обществознание (баз. уровень) (10-11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Вентана-Граф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1.3.3.9.6.1 - 1.3.3.9.6.2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1.1.3.3.5.5.1 -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1.1.3.3.5.5.2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Гринберг Р.С., Гаман-Голугвина О.В. и др.; под общ. ред. Тишкова В.А. Обществознание (баз. уровень) (10-11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Вентана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-Граф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Россия в мире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1.3.3.10.2.1 - 1.3.3.10.2.2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Волобуев О.В., Клоков В.А., Пономарев М.В. и др.  </a:t>
                      </a:r>
                      <a:b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Россия в мире (баз. уровень) (10-11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Дрофа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1.3.3.10.1.1.1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1.1.3.3.6.1.1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Волобуев О.В., Абрамов А.В.,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Карпачев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С.В. и др.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Россия в мире. С древнейших времен до начала XX века (баз. уровень) (11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кл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Дрофа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1.3.5.6.7.1 - 1.3.5.6.7.2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Сухорукова Л.Н., Кучменко В.С., Иванова Т.В. Биология (баз. уровень) (10-11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1.3.5.6.5.1 - 1.3.5.6.5.2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1.1.3.5.4.5.1 -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1.1.3.5.4.5.2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Пасечник В.В., Каменский А.А., Рубцов А.М. и др./Под ред. Пасечника В.В. Биология (баз. уровень) (10-11 кл.)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54000" marR="54000" marT="8423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05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8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en-US" sz="12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222724"/>
            <a:ext cx="1172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ПРЕДЛОЖЕНИЕ ПО ЗАМЕНЕ ИСКЛЮЧЕННЫХ </a:t>
            </a:r>
            <a:r>
              <a:rPr lang="ru-RU" sz="2000" b="1" dirty="0">
                <a:solidFill>
                  <a:srgbClr val="294790"/>
                </a:solidFill>
              </a:rPr>
              <a:t>ПО ПРИКАЗУ </a:t>
            </a:r>
            <a:r>
              <a:rPr lang="ru-RU" sz="2000" b="1" dirty="0" smtClean="0">
                <a:solidFill>
                  <a:srgbClr val="294790"/>
                </a:solidFill>
              </a:rPr>
              <a:t>№ 249 </a:t>
            </a:r>
            <a:r>
              <a:rPr lang="ru-RU" sz="2000" b="1" dirty="0">
                <a:solidFill>
                  <a:srgbClr val="294790"/>
                </a:solidFill>
              </a:rPr>
              <a:t>УЧЕБНИКОВ</a:t>
            </a:r>
            <a:r>
              <a:rPr lang="ru-RU" sz="2000" b="1" dirty="0" smtClean="0">
                <a:solidFill>
                  <a:srgbClr val="294790"/>
                </a:solidFill>
              </a:rPr>
              <a:t>.</a:t>
            </a:r>
            <a:br>
              <a:rPr lang="ru-RU" sz="2000" b="1" dirty="0" smtClean="0">
                <a:solidFill>
                  <a:srgbClr val="294790"/>
                </a:solidFill>
              </a:rPr>
            </a:br>
            <a:r>
              <a:rPr lang="ru-RU" sz="2000" b="1" dirty="0" smtClean="0">
                <a:solidFill>
                  <a:srgbClr val="294790"/>
                </a:solidFill>
              </a:rPr>
              <a:t>Раздел 2</a:t>
            </a:r>
            <a:r>
              <a:rPr lang="ru-RU" sz="2000" b="1" dirty="0">
                <a:solidFill>
                  <a:srgbClr val="294790"/>
                </a:solidFill>
              </a:rPr>
              <a:t>. Специальные учебники для реализации основных адаптированных программ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48268"/>
              </p:ext>
            </p:extLst>
          </p:nvPr>
        </p:nvGraphicFramePr>
        <p:xfrm>
          <a:off x="443477" y="1146054"/>
          <a:ext cx="11305610" cy="3590205"/>
        </p:xfrm>
        <a:graphic>
          <a:graphicData uri="http://schemas.openxmlformats.org/drawingml/2006/table">
            <a:tbl>
              <a:tblPr/>
              <a:tblGrid>
                <a:gridCol w="11360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293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96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960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64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6434">
                  <a:extLst>
                    <a:ext uri="{9D8B030D-6E8A-4147-A177-3AD203B41FA5}">
                      <a16:colId xmlns="" xmlns:a16="http://schemas.microsoft.com/office/drawing/2014/main" val="3674006629"/>
                    </a:ext>
                  </a:extLst>
                </a:gridCol>
                <a:gridCol w="24937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78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478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Раздел/ Предмет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Исключенные линии УМК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Линии УМК на замену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уч. изм.)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Издательство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Номера ФПУ </a:t>
                      </a:r>
                      <a:b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(приказ 345 от 28.12.18 г. с уч. изм.)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Номера ФПУ </a:t>
                      </a:r>
                      <a:b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(приказ №254 от 20.05.20 г.)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Издательство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РАЗДЕЛ №2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6200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Специальные учебники для реализации основных адаптированных программ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2.2.1.1.1.1 - 2.2.1.1.1.5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Галунчикова Н.Г., Якубовская Э.В. </a:t>
                      </a:r>
                      <a:b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Русский язык. Учебник для специальных (коррекционных) образовательных учреждений (VIII вид) (5-9 кл.)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2.2.1.1.2.1 - 2.2.1.1.2.5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1.1.2.1.1.9.1 -</a:t>
                      </a:r>
                    </a:p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1.1.2.1.1.9.5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Якубовская Э. В.,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Галунчикова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Н. Г.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Русский язык.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обучающихся с интеллектуальными нарушениями)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5-9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кл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2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2.2.4.1.2.5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Перова М.Н. </a:t>
                      </a:r>
                      <a:b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Математика. Учебник для специальных (коррекционных) образовательных учреждений VIII вида. (9 кл.)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2.2.4.1.1.5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1.1.2.4.1.9.5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Антропов А.П.,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Ходот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А.Ю.,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Ходот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Т.Г.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Математика. 9 класс (для обучающихся с интеллектуальными нарушениями)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71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2.2.6.1.4.1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Никишов А.И. 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Биология. Неживая природа. Учебник для специальных (коррекционных) образовательных учреждений VIII вида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кл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Просвещение</a:t>
                      </a:r>
                    </a:p>
                  </a:txBody>
                  <a:tcPr marL="18000" marR="18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 ФГОС ОВЗ изучение биологии начинается с 7 класса, </a:t>
                      </a: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</a:t>
                      </a:r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5-6 классах изучается природоведение (№ ФПУ 2.2.6.1.2.1 - 2.2.6.1.2.2)</a:t>
                      </a:r>
                    </a:p>
                  </a:txBody>
                  <a:tcPr marL="54000" marR="54000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12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07862262"/>
              </p:ext>
            </p:ext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79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en-US" sz="12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9563" y="1059045"/>
            <a:ext cx="7248525" cy="51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389324" y="306234"/>
            <a:ext cx="11722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ПРИКАЗ ОБ УТВЕРЖДЕНИИ ФЕДЕРАЛЬНОГО ПЕРЕЧНЯ УЧЕБНИКОВ*  № 254 от 20 мая 2020 г.</a:t>
            </a:r>
            <a:endParaRPr lang="ru-RU" sz="2000" b="1" dirty="0">
              <a:solidFill>
                <a:srgbClr val="29479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9262" y="6490009"/>
            <a:ext cx="79028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200" dirty="0" smtClean="0"/>
              <a:t>*</a:t>
            </a:r>
            <a:r>
              <a:rPr lang="ru-RU" sz="1200" i="1" dirty="0" smtClean="0"/>
              <a:t>далее ФПУ</a:t>
            </a:r>
          </a:p>
        </p:txBody>
      </p:sp>
    </p:spTree>
    <p:extLst>
      <p:ext uri="{BB962C8B-B14F-4D97-AF65-F5344CB8AC3E}">
        <p14:creationId xmlns:p14="http://schemas.microsoft.com/office/powerpoint/2010/main" val="222553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0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1" y="346267"/>
            <a:ext cx="11722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ПРИЧИНЫ ВЫПУСКА НОВОГО ПРИКАЗА ФПУ № </a:t>
            </a:r>
            <a:r>
              <a:rPr lang="ru-RU" sz="2000" b="1" dirty="0">
                <a:solidFill>
                  <a:srgbClr val="294790"/>
                </a:solidFill>
              </a:rPr>
              <a:t>254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765912" y="1465660"/>
            <a:ext cx="8890365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 smtClean="0"/>
              <a:t>Консолидация всех изменений, </a:t>
            </a:r>
            <a:r>
              <a:rPr lang="ru-RU" sz="1600" dirty="0"/>
              <a:t>которые вносились в ФПУ </a:t>
            </a:r>
            <a:r>
              <a:rPr lang="ru-RU" sz="1600" dirty="0" smtClean="0"/>
              <a:t>приказами Министерства просвещения РФ,  в период с декабря 2018 г. по май 2020 г., включая: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/>
              <a:t>№ 632 от 22 ноября 2019 г.</a:t>
            </a:r>
            <a:endParaRPr lang="ru-RU" sz="1600" b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№ 268 от 27 мая 2020 г.</a:t>
            </a:r>
          </a:p>
        </p:txBody>
      </p:sp>
      <p:sp>
        <p:nvSpPr>
          <p:cNvPr id="10" name="Овал 9"/>
          <p:cNvSpPr/>
          <p:nvPr/>
        </p:nvSpPr>
        <p:spPr>
          <a:xfrm>
            <a:off x="636105" y="1413282"/>
            <a:ext cx="726630" cy="726630"/>
          </a:xfrm>
          <a:prstGeom prst="ellipse">
            <a:avLst/>
          </a:prstGeom>
          <a:solidFill>
            <a:schemeClr val="bg1"/>
          </a:solidFill>
          <a:ln w="19050">
            <a:solidFill>
              <a:srgbClr val="2D34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36105" y="3112426"/>
            <a:ext cx="726630" cy="726630"/>
          </a:xfrm>
          <a:prstGeom prst="ellipse">
            <a:avLst/>
          </a:prstGeom>
          <a:solidFill>
            <a:schemeClr val="bg1"/>
          </a:solidFill>
          <a:ln w="19050">
            <a:solidFill>
              <a:srgbClr val="2D34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420" y="1464325"/>
            <a:ext cx="83488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D3494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420" y="3165240"/>
            <a:ext cx="83488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D3494"/>
                </a:solidFill>
                <a:latin typeface="Calibri" panose="020F0502020204030204" pitchFamily="34" charset="0"/>
              </a:rPr>
              <a:t>2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87420" y="2877392"/>
            <a:ext cx="10902738" cy="0"/>
          </a:xfrm>
          <a:prstGeom prst="line">
            <a:avLst/>
          </a:prstGeom>
          <a:solidFill>
            <a:srgbClr val="AE2C25"/>
          </a:solidFill>
          <a:ln w="9525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/>
          </a:ln>
        </p:spPr>
      </p:cxnSp>
      <p:sp>
        <p:nvSpPr>
          <p:cNvPr id="2" name="Прямоугольник 1"/>
          <p:cNvSpPr/>
          <p:nvPr/>
        </p:nvSpPr>
        <p:spPr>
          <a:xfrm>
            <a:off x="1682868" y="3193474"/>
            <a:ext cx="9070723" cy="120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sz="1600" dirty="0" smtClean="0"/>
              <a:t>Необходимость приведения ФПУ в </a:t>
            </a:r>
            <a:r>
              <a:rPr lang="ru-RU" sz="1600" dirty="0"/>
              <a:t>соответствие с принятыми нормативными </a:t>
            </a:r>
            <a:r>
              <a:rPr lang="ru-RU" sz="1600" dirty="0" smtClean="0"/>
              <a:t>актами: 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/>
              <a:t>Федеральный закон № </a:t>
            </a:r>
            <a:r>
              <a:rPr lang="ru-RU" sz="1600" dirty="0" smtClean="0"/>
              <a:t>403-ФЗ </a:t>
            </a:r>
            <a:r>
              <a:rPr lang="ru-RU" sz="1600" dirty="0"/>
              <a:t>от 2 декабря 2019 г. 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/>
              <a:t>Приказ Министерства просвещения </a:t>
            </a:r>
            <a:r>
              <a:rPr lang="ru-RU" sz="1600" dirty="0" smtClean="0"/>
              <a:t>РФ № </a:t>
            </a:r>
            <a:r>
              <a:rPr lang="ru-RU" sz="1600" dirty="0"/>
              <a:t>695 от 18 декабря 2019 г.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/>
              <a:t>Приказ </a:t>
            </a:r>
            <a:r>
              <a:rPr lang="ru-RU" sz="1600" dirty="0" smtClean="0"/>
              <a:t>Министерства просвещения РФ № </a:t>
            </a:r>
            <a:r>
              <a:rPr lang="ru-RU" sz="1600" dirty="0"/>
              <a:t>342 от </a:t>
            </a:r>
            <a:r>
              <a:rPr lang="ru-RU" sz="1600" dirty="0" smtClean="0"/>
              <a:t>6 </a:t>
            </a:r>
            <a:r>
              <a:rPr lang="ru-RU" sz="1600" dirty="0"/>
              <a:t>июля 2020 </a:t>
            </a:r>
            <a:r>
              <a:rPr lang="ru-RU" sz="1600" dirty="0" smtClean="0"/>
              <a:t>г.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7811" y="4879818"/>
            <a:ext cx="11722843" cy="1267735"/>
          </a:xfrm>
          <a:prstGeom prst="rect">
            <a:avLst/>
          </a:prstGeom>
          <a:solidFill>
            <a:srgbClr val="29479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180000" rIns="180000" bIns="180000"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Новый приказ зафиксировал итоговый состав ФПУ по учебникам, который сформировался по приказу № 345 от 28.12.2018 г. 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с учетом всех последовательных изменений по приказам Минпросвещения Российской Федерации 2019-2020 годов.</a:t>
            </a:r>
          </a:p>
          <a:p>
            <a:pPr algn="ctr">
              <a:spcBef>
                <a:spcPts val="600"/>
              </a:spcBef>
            </a:pPr>
            <a:r>
              <a:rPr lang="ru-RU" sz="1600" b="1" dirty="0" smtClean="0">
                <a:solidFill>
                  <a:schemeClr val="bg1"/>
                </a:solidFill>
              </a:rPr>
              <a:t>Никакие </a:t>
            </a:r>
            <a:r>
              <a:rPr lang="ru-RU" sz="1600" b="1" dirty="0">
                <a:solidFill>
                  <a:schemeClr val="bg1"/>
                </a:solidFill>
              </a:rPr>
              <a:t>новые учебники не были включены или исключены из перечня.</a:t>
            </a:r>
          </a:p>
        </p:txBody>
      </p:sp>
    </p:spTree>
    <p:extLst>
      <p:ext uri="{BB962C8B-B14F-4D97-AF65-F5344CB8AC3E}">
        <p14:creationId xmlns:p14="http://schemas.microsoft.com/office/powerpoint/2010/main" val="368482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44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347984"/>
            <a:ext cx="11914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ИЗМЕНЕНИЯ В СООТВЕТСТВИИ С ФЕДЕРАЛЬНЫМ ЗАКОНОМ № 403-ФЗ ОТ </a:t>
            </a:r>
            <a:r>
              <a:rPr lang="ru-RU" sz="2000" b="1" dirty="0">
                <a:solidFill>
                  <a:srgbClr val="294790"/>
                </a:solidFill>
              </a:rPr>
              <a:t>02.12.2019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01210" y="1391578"/>
            <a:ext cx="9519596" cy="479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08000" rIns="108000" bIns="108000" rtlCol="0" anchor="ctr" anchorCtr="0">
            <a:no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Внесены изменения в Федеральный </a:t>
            </a:r>
            <a:r>
              <a:rPr lang="ru-RU" sz="2000" b="1" dirty="0">
                <a:solidFill>
                  <a:srgbClr val="EB2049"/>
                </a:solidFill>
                <a:latin typeface="Calibri" panose="020F0502020204030204" pitchFamily="34" charset="0"/>
              </a:rPr>
              <a:t>закон "Об образовании в Российской Федерации" и отдельные законодательные акты Российской Федерации"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37611" y="2490128"/>
            <a:ext cx="9719568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spcAft>
                <a:spcPts val="600"/>
              </a:spcAft>
              <a:buClr>
                <a:srgbClr val="0070C0"/>
              </a:buClr>
              <a:defRPr/>
            </a:pPr>
            <a:r>
              <a:rPr lang="ru-RU" b="1" dirty="0" smtClean="0">
                <a:latin typeface="Calibri" panose="020F0502020204030204" pitchFamily="34" charset="0"/>
              </a:rPr>
              <a:t>Статья </a:t>
            </a:r>
            <a:r>
              <a:rPr lang="ru-RU" b="1" dirty="0">
                <a:latin typeface="Calibri" panose="020F0502020204030204" pitchFamily="34" charset="0"/>
              </a:rPr>
              <a:t>18 часть </a:t>
            </a:r>
            <a:r>
              <a:rPr lang="ru-RU" b="1" dirty="0" smtClean="0">
                <a:latin typeface="Calibri" panose="020F0502020204030204" pitchFamily="34" charset="0"/>
              </a:rPr>
              <a:t>7 Федерального закона от 02.12.2019 </a:t>
            </a:r>
            <a:r>
              <a:rPr lang="ru-RU" b="1" dirty="0" smtClean="0"/>
              <a:t>№ </a:t>
            </a:r>
            <a:r>
              <a:rPr lang="ru-RU" b="1" dirty="0"/>
              <a:t>403-ФЗ </a:t>
            </a:r>
            <a:endParaRPr lang="ru-RU" b="1" dirty="0">
              <a:latin typeface="Calibri" panose="020F0502020204030204" pitchFamily="34" charset="0"/>
            </a:endParaRPr>
          </a:p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dirty="0">
                <a:ea typeface="Open Sans" pitchFamily="34" charset="0"/>
                <a:cs typeface="Open Sans" pitchFamily="34" charset="0"/>
              </a:rPr>
              <a:t>«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Порядок формирования федерального перечня учебников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,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допущенных к использованию 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при реализации имеющих государственную аккредитацию образовательных программ начального общего, основного общего, среднего общего образования (включая порядок и сроки проведения экспертизы учебников, критерии ее проведения и правила их оценивания, требования, предъявляемые к экспертам при проведении экспертизы учебников, права и обязанности экспертов, порядок отбора экспертов для проведения экспертизы учебников, формы и срок действия экспертных заключений, порядок и основания исключения учебников из указанного федерального перечня), а также предельный срок использования учебников, исключенных из указанного федерального перечня,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утверждается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</a:t>
            </a:r>
            <a:r>
              <a:rPr lang="ru-RU" dirty="0">
                <a:ea typeface="Open Sans" pitchFamily="34" charset="0"/>
                <a:cs typeface="Open Sans" pitchFamily="34" charset="0"/>
              </a:rPr>
              <a:t>».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524100" y="2023561"/>
            <a:ext cx="10974793" cy="4452395"/>
            <a:chOff x="2037522" y="3089262"/>
            <a:chExt cx="7702826" cy="97339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126974" y="3113276"/>
              <a:ext cx="7523922" cy="884583"/>
            </a:xfrm>
            <a:prstGeom prst="rect">
              <a:avLst/>
            </a:prstGeom>
            <a:noFill/>
            <a:ln w="12700">
              <a:solidFill>
                <a:srgbClr val="2D3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368748" y="3089262"/>
              <a:ext cx="1371600" cy="5286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037522" y="3956397"/>
              <a:ext cx="1371600" cy="10625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108548" name="Picture 4" descr="https://inewvationinternational.com/assets/homepage/frame-3/CONTENT-CREATION-MANAGEMEN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2" y="1267224"/>
            <a:ext cx="640614" cy="61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9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7152506"/>
              </p:ext>
            </p:ext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67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347984"/>
            <a:ext cx="11914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ИЗМЕНЕНИЯ В СООТВЕТСТВИИ С ФЕДЕРАЛЬНЫМ ЗАКОНОМ № 403-ФЗ </a:t>
            </a:r>
            <a:r>
              <a:rPr lang="ru-RU" sz="2000" b="1" dirty="0">
                <a:solidFill>
                  <a:srgbClr val="294790"/>
                </a:solidFill>
              </a:rPr>
              <a:t>ОТ 02.12.2019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04395" y="1392617"/>
            <a:ext cx="9519596" cy="479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08000" rIns="108000" bIns="108000" rtlCol="0" anchor="ctr" anchorCtr="0">
            <a:no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sz="2000" b="1" dirty="0">
                <a:solidFill>
                  <a:srgbClr val="EB2049"/>
                </a:solidFill>
                <a:latin typeface="Calibri" panose="020F0502020204030204" pitchFamily="34" charset="0"/>
              </a:rPr>
              <a:t>Внесены изменения в </a:t>
            </a: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Федеральный </a:t>
            </a:r>
            <a:r>
              <a:rPr lang="ru-RU" sz="2000" b="1" dirty="0">
                <a:solidFill>
                  <a:srgbClr val="EB2049"/>
                </a:solidFill>
                <a:latin typeface="Calibri" panose="020F0502020204030204" pitchFamily="34" charset="0"/>
              </a:rPr>
              <a:t>закон "Об образовании в Российской Федерации" и отдельные законодательные акты Российской Федерации"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524100" y="2023562"/>
            <a:ext cx="10974793" cy="3592325"/>
            <a:chOff x="2037522" y="3089262"/>
            <a:chExt cx="7702826" cy="7853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126974" y="3113276"/>
              <a:ext cx="7523922" cy="746896"/>
            </a:xfrm>
            <a:prstGeom prst="rect">
              <a:avLst/>
            </a:prstGeom>
            <a:noFill/>
            <a:ln w="12700">
              <a:solidFill>
                <a:srgbClr val="2D3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368748" y="3089262"/>
              <a:ext cx="1371600" cy="10625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037522" y="3768366"/>
              <a:ext cx="1371600" cy="10625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108548" name="Picture 4" descr="https://inewvationinternational.com/assets/homepage/frame-3/CONTENT-CREATION-MANAGEMEN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2" y="1267224"/>
            <a:ext cx="640614" cy="61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1909" y="2305967"/>
            <a:ext cx="10203366" cy="316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spcAft>
                <a:spcPts val="600"/>
              </a:spcAft>
              <a:buClr>
                <a:srgbClr val="0070C0"/>
              </a:buClr>
              <a:defRPr/>
            </a:pPr>
            <a:r>
              <a:rPr lang="ru-RU" b="1" dirty="0">
                <a:latin typeface="Calibri" panose="020F0502020204030204" pitchFamily="34" charset="0"/>
              </a:rPr>
              <a:t>Статья </a:t>
            </a:r>
            <a:r>
              <a:rPr lang="ru-RU" b="1" dirty="0" smtClean="0">
                <a:latin typeface="Calibri" panose="020F0502020204030204" pitchFamily="34" charset="0"/>
              </a:rPr>
              <a:t>4 Федерального закона от 02.12.2019 </a:t>
            </a:r>
            <a:r>
              <a:rPr lang="ru-RU" b="1" dirty="0" smtClean="0"/>
              <a:t>№ </a:t>
            </a:r>
            <a:r>
              <a:rPr lang="ru-RU" b="1" dirty="0"/>
              <a:t>403-ФЗ </a:t>
            </a:r>
            <a:endParaRPr lang="ru-RU" b="1" dirty="0">
              <a:latin typeface="Calibri" panose="020F0502020204030204" pitchFamily="34" charset="0"/>
            </a:endParaRPr>
          </a:p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dirty="0" smtClean="0">
                <a:ea typeface="Open Sans" pitchFamily="34" charset="0"/>
                <a:cs typeface="Open Sans" pitchFamily="34" charset="0"/>
              </a:rPr>
              <a:t>«</a:t>
            </a:r>
            <a:r>
              <a:rPr lang="ru-RU" i="1" dirty="0" smtClean="0">
                <a:ea typeface="Open Sans" pitchFamily="34" charset="0"/>
                <a:cs typeface="Open Sans" pitchFamily="34" charset="0"/>
              </a:rPr>
              <a:t>Установить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, что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учебники из числа учебников, входящих на день вступления в силу настоящего Федерального закона в федеральный перечень учебников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,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рекомендованных к использованию 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при реализации имеющих государственную аккредитацию образовательных программ начального общего, основного общего, среднего общего </a:t>
            </a:r>
            <a:r>
              <a:rPr lang="ru-RU" i="1" dirty="0" smtClean="0">
                <a:ea typeface="Open Sans" pitchFamily="34" charset="0"/>
                <a:cs typeface="Open Sans" pitchFamily="34" charset="0"/>
              </a:rPr>
              <a:t>образования, </a:t>
            </a:r>
            <a:r>
              <a:rPr lang="ru-RU" b="1" i="1" dirty="0" smtClean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включаются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в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 федеральный перечень учебников, </a:t>
            </a:r>
            <a:r>
              <a:rPr lang="ru-RU" b="1" i="1" dirty="0" smtClean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допущенных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к использованию 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при реализации имеющих государственную аккредитацию </a:t>
            </a:r>
            <a:r>
              <a:rPr lang="ru-RU" i="1" dirty="0" smtClean="0">
                <a:ea typeface="Open Sans" pitchFamily="34" charset="0"/>
                <a:cs typeface="Open Sans" pitchFamily="34" charset="0"/>
              </a:rPr>
              <a:t>образовательных 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программ начального общего образования, </a:t>
            </a:r>
            <a:r>
              <a:rPr lang="ru-RU" b="1" i="1" dirty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без проведения экспертизы на срок, соответствующий сроку действия экспертных </a:t>
            </a:r>
            <a:r>
              <a:rPr lang="ru-RU" b="1" i="1" dirty="0" smtClean="0">
                <a:solidFill>
                  <a:srgbClr val="294790"/>
                </a:solidFill>
                <a:ea typeface="Open Sans" pitchFamily="34" charset="0"/>
                <a:cs typeface="Open Sans" pitchFamily="34" charset="0"/>
              </a:rPr>
              <a:t>заключений</a:t>
            </a:r>
            <a:r>
              <a:rPr lang="ru-RU" i="1" dirty="0">
                <a:ea typeface="Open Sans" pitchFamily="34" charset="0"/>
                <a:cs typeface="Open Sans" pitchFamily="34" charset="0"/>
              </a:rPr>
              <a:t>, установленному порядком формирования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</a:t>
            </a:r>
            <a:r>
              <a:rPr lang="ru-RU" dirty="0">
                <a:ea typeface="Open Sans" pitchFamily="34" charset="0"/>
                <a:cs typeface="Open Sans" pitchFamily="34" charset="0"/>
              </a:rPr>
              <a:t>образования</a:t>
            </a:r>
            <a:r>
              <a:rPr lang="ru-RU" b="1" dirty="0">
                <a:ea typeface="Open Sans" pitchFamily="34" charset="0"/>
                <a:cs typeface="Open Sans" pitchFamily="34" charset="0"/>
              </a:rPr>
              <a:t>».</a:t>
            </a:r>
          </a:p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endParaRPr lang="ru-RU" dirty="0"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812" y="5758108"/>
            <a:ext cx="11725635" cy="671887"/>
          </a:xfrm>
          <a:prstGeom prst="rect">
            <a:avLst/>
          </a:prstGeom>
          <a:solidFill>
            <a:srgbClr val="29479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180000" rIns="180000" bIns="180000"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Все учебники включены в федеральный перечень на 5 лет со дня вступления приказа № 254 в силу (с 25.09.2020 г.)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4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32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347984"/>
            <a:ext cx="11914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ИЗМЕНЕНИЯ В СООТВЕТСТВИИ С ФЕДЕРАЛЬНЫМ ЗАКОНОМ </a:t>
            </a:r>
            <a:r>
              <a:rPr lang="ru-RU" sz="2000" b="1" dirty="0">
                <a:solidFill>
                  <a:srgbClr val="294790"/>
                </a:solidFill>
              </a:rPr>
              <a:t>№ </a:t>
            </a:r>
            <a:r>
              <a:rPr lang="ru-RU" sz="2000" b="1" dirty="0" smtClean="0">
                <a:solidFill>
                  <a:srgbClr val="294790"/>
                </a:solidFill>
              </a:rPr>
              <a:t>403-ФЗ ОТ 02.12.2019</a:t>
            </a:r>
            <a:endParaRPr lang="ru-RU" sz="2000" b="1" dirty="0">
              <a:solidFill>
                <a:srgbClr val="29479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1958" y="1409783"/>
            <a:ext cx="9953525" cy="479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08000" rIns="108000" bIns="108000" rtlCol="0" anchor="ctr" anchorCtr="0">
            <a:no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В Федеральном законе </a:t>
            </a:r>
            <a:r>
              <a:rPr lang="ru-RU" sz="2000" b="1" dirty="0">
                <a:solidFill>
                  <a:srgbClr val="EB2049"/>
                </a:solidFill>
                <a:latin typeface="Calibri" panose="020F0502020204030204" pitchFamily="34" charset="0"/>
              </a:rPr>
              <a:t>"Об образовании в Российской Федерации" </a:t>
            </a: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были зафиксированы </a:t>
            </a:r>
            <a:r>
              <a:rPr lang="ru-RU" sz="2000" b="1" dirty="0">
                <a:solidFill>
                  <a:srgbClr val="EB2049"/>
                </a:solidFill>
                <a:latin typeface="Calibri" panose="020F0502020204030204" pitchFamily="34" charset="0"/>
              </a:rPr>
              <a:t>следующие </a:t>
            </a: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положения:</a:t>
            </a:r>
            <a:endParaRPr lang="ru-RU" sz="2000" b="1" dirty="0">
              <a:solidFill>
                <a:srgbClr val="EB2049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2030" y="2479757"/>
            <a:ext cx="80248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В учебниках слово </a:t>
            </a:r>
            <a:r>
              <a:rPr lang="ru-RU" b="1" dirty="0">
                <a:solidFill>
                  <a:srgbClr val="294790"/>
                </a:solidFill>
              </a:rPr>
              <a:t>«рекомендовано»</a:t>
            </a:r>
            <a:r>
              <a:rPr lang="ru-RU" dirty="0"/>
              <a:t> Министерством просвещения РФ заменено на слово </a:t>
            </a:r>
            <a:r>
              <a:rPr lang="ru-RU" b="1" dirty="0">
                <a:solidFill>
                  <a:srgbClr val="294790"/>
                </a:solidFill>
              </a:rPr>
              <a:t>«допущено» </a:t>
            </a:r>
            <a:r>
              <a:rPr lang="ru-RU" dirty="0"/>
              <a:t>Министерством просвещения РФ</a:t>
            </a:r>
            <a:r>
              <a:rPr lang="ru-RU" dirty="0" smtClean="0"/>
              <a:t>.</a:t>
            </a:r>
            <a:endParaRPr lang="ru-RU" b="1" dirty="0" smtClean="0"/>
          </a:p>
        </p:txBody>
      </p:sp>
      <p:sp>
        <p:nvSpPr>
          <p:cNvPr id="15" name="Овал 14"/>
          <p:cNvSpPr/>
          <p:nvPr/>
        </p:nvSpPr>
        <p:spPr>
          <a:xfrm>
            <a:off x="792222" y="2420364"/>
            <a:ext cx="726630" cy="726630"/>
          </a:xfrm>
          <a:prstGeom prst="ellipse">
            <a:avLst/>
          </a:prstGeom>
          <a:solidFill>
            <a:schemeClr val="bg1"/>
          </a:solidFill>
          <a:ln w="19050">
            <a:solidFill>
              <a:srgbClr val="2D34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92222" y="3681391"/>
            <a:ext cx="726630" cy="726630"/>
          </a:xfrm>
          <a:prstGeom prst="ellipse">
            <a:avLst/>
          </a:prstGeom>
          <a:solidFill>
            <a:schemeClr val="bg1"/>
          </a:solidFill>
          <a:ln w="19050">
            <a:solidFill>
              <a:srgbClr val="2D34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3537" y="2471407"/>
            <a:ext cx="83488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D3494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3537" y="3723054"/>
            <a:ext cx="83488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D3494"/>
                </a:solidFill>
                <a:latin typeface="Calibri" panose="020F0502020204030204" pitchFamily="34" charset="0"/>
              </a:rPr>
              <a:t>2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11648" y="3390346"/>
            <a:ext cx="10728781" cy="0"/>
          </a:xfrm>
          <a:prstGeom prst="line">
            <a:avLst/>
          </a:prstGeom>
          <a:solidFill>
            <a:srgbClr val="AE2C25"/>
          </a:solidFill>
          <a:ln w="9525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/>
          </a:ln>
        </p:spPr>
      </p:cxnSp>
      <p:sp>
        <p:nvSpPr>
          <p:cNvPr id="20" name="Прямоугольник 19"/>
          <p:cNvSpPr/>
          <p:nvPr/>
        </p:nvSpPr>
        <p:spPr>
          <a:xfrm>
            <a:off x="1816681" y="3748361"/>
            <a:ext cx="840282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dirty="0"/>
              <a:t>Экспертиза учебников проводится Министерством просвещения РФ. </a:t>
            </a:r>
            <a:endParaRPr lang="ru-RU" dirty="0" smtClean="0"/>
          </a:p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b="1" dirty="0" smtClean="0">
                <a:solidFill>
                  <a:srgbClr val="294790"/>
                </a:solidFill>
              </a:rPr>
              <a:t>Сроки </a:t>
            </a:r>
            <a:r>
              <a:rPr lang="ru-RU" b="1" dirty="0">
                <a:solidFill>
                  <a:srgbClr val="294790"/>
                </a:solidFill>
              </a:rPr>
              <a:t>ее действия и фамилии экспертов </a:t>
            </a:r>
            <a:r>
              <a:rPr lang="ru-RU" dirty="0"/>
              <a:t>вносятся в Приказ о </a:t>
            </a:r>
            <a:r>
              <a:rPr lang="ru-RU" dirty="0" smtClean="0"/>
              <a:t>ФПУ.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489649" y="4672361"/>
            <a:ext cx="10784234" cy="19796"/>
          </a:xfrm>
          <a:prstGeom prst="line">
            <a:avLst/>
          </a:prstGeom>
          <a:solidFill>
            <a:srgbClr val="AE2C25"/>
          </a:solidFill>
          <a:ln w="9525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/>
          </a:ln>
        </p:spPr>
      </p:cxnSp>
      <p:sp>
        <p:nvSpPr>
          <p:cNvPr id="22" name="Овал 21"/>
          <p:cNvSpPr/>
          <p:nvPr/>
        </p:nvSpPr>
        <p:spPr>
          <a:xfrm>
            <a:off x="792222" y="5008010"/>
            <a:ext cx="726630" cy="726630"/>
          </a:xfrm>
          <a:prstGeom prst="ellipse">
            <a:avLst/>
          </a:prstGeom>
          <a:solidFill>
            <a:schemeClr val="bg1"/>
          </a:solidFill>
          <a:ln w="19050">
            <a:solidFill>
              <a:srgbClr val="2D34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3537" y="5049673"/>
            <a:ext cx="83488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000" b="1" dirty="0">
                <a:solidFill>
                  <a:srgbClr val="2D3494"/>
                </a:solidFill>
                <a:latin typeface="Calibri" panose="020F0502020204030204" pitchFamily="34" charset="0"/>
              </a:rPr>
              <a:t>3</a:t>
            </a:r>
            <a:endParaRPr lang="ru-RU" sz="4000" b="1" dirty="0" smtClean="0">
              <a:solidFill>
                <a:srgbClr val="2D3494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816680" y="5047528"/>
            <a:ext cx="840282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dirty="0"/>
              <a:t>Учебники, </a:t>
            </a:r>
            <a:r>
              <a:rPr lang="ru-RU" dirty="0" smtClean="0"/>
              <a:t>находящиеся в ФПУ 2018 </a:t>
            </a:r>
            <a:r>
              <a:rPr lang="ru-RU" dirty="0"/>
              <a:t>года (с учетом последующих изменений</a:t>
            </a:r>
            <a:r>
              <a:rPr lang="ru-RU" dirty="0" smtClean="0"/>
              <a:t>), </a:t>
            </a:r>
            <a:r>
              <a:rPr lang="ru-RU" b="1" dirty="0">
                <a:solidFill>
                  <a:srgbClr val="294790"/>
                </a:solidFill>
              </a:rPr>
              <a:t>автоматически включены </a:t>
            </a:r>
            <a:r>
              <a:rPr lang="ru-RU" dirty="0"/>
              <a:t>в </a:t>
            </a:r>
            <a:r>
              <a:rPr lang="ru-RU" dirty="0" smtClean="0"/>
              <a:t>ФПУ  </a:t>
            </a:r>
            <a:r>
              <a:rPr lang="ru-RU" dirty="0"/>
              <a:t>2020 года </a:t>
            </a:r>
            <a:r>
              <a:rPr lang="ru-RU" b="1" dirty="0">
                <a:solidFill>
                  <a:srgbClr val="294790"/>
                </a:solidFill>
              </a:rPr>
              <a:t>без проведения экспертизы</a:t>
            </a:r>
            <a:r>
              <a:rPr lang="ru-RU" dirty="0"/>
              <a:t>.</a:t>
            </a:r>
          </a:p>
        </p:txBody>
      </p:sp>
      <p:pic>
        <p:nvPicPr>
          <p:cNvPr id="24" name="Picture 4" descr="https://inewvationinternational.com/assets/homepage/frame-3/CONTENT-CREATION-MANAGEMEN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02" y="1267224"/>
            <a:ext cx="640614" cy="61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39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7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347984"/>
            <a:ext cx="11914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ИЗМЕНЕНИЯ СТРУКТУРЫ ФПУ</a:t>
            </a:r>
            <a:endParaRPr lang="ru-RU" sz="2000" b="1" dirty="0">
              <a:solidFill>
                <a:srgbClr val="29479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7822" y="1413004"/>
            <a:ext cx="10714167" cy="479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08000" rIns="108000" bIns="108000" rtlCol="0" anchor="ctr" anchorCtr="0">
            <a:no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В структуру ФПУ были внесены следующие изменения: </a:t>
            </a:r>
            <a:endParaRPr lang="ru-RU" sz="2000" b="1" dirty="0">
              <a:solidFill>
                <a:srgbClr val="EB2049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3221" y="2299699"/>
            <a:ext cx="89987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b="1" dirty="0" smtClean="0">
                <a:solidFill>
                  <a:srgbClr val="294790"/>
                </a:solidFill>
              </a:rPr>
              <a:t>Раздел 1</a:t>
            </a:r>
            <a:r>
              <a:rPr lang="ru-RU" dirty="0" smtClean="0"/>
              <a:t>:  </a:t>
            </a:r>
            <a:r>
              <a:rPr lang="ru-RU" dirty="0"/>
              <a:t>учебники для реализации обязательной части основной образовательной программы (ООП)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33950" y="3256536"/>
            <a:ext cx="10728781" cy="0"/>
          </a:xfrm>
          <a:prstGeom prst="line">
            <a:avLst/>
          </a:prstGeom>
          <a:solidFill>
            <a:srgbClr val="AE2C25"/>
          </a:solidFill>
          <a:ln w="9525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/>
          </a:ln>
        </p:spPr>
      </p:cxnSp>
      <p:sp>
        <p:nvSpPr>
          <p:cNvPr id="20" name="Прямоугольник 19"/>
          <p:cNvSpPr/>
          <p:nvPr/>
        </p:nvSpPr>
        <p:spPr>
          <a:xfrm>
            <a:off x="816293" y="3614551"/>
            <a:ext cx="94225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b="1" dirty="0" smtClean="0">
                <a:solidFill>
                  <a:srgbClr val="294790"/>
                </a:solidFill>
              </a:rPr>
              <a:t>Раздел 2:  </a:t>
            </a:r>
            <a:r>
              <a:rPr lang="ru-RU" dirty="0" smtClean="0"/>
              <a:t>учебники</a:t>
            </a:r>
            <a:r>
              <a:rPr lang="ru-RU" dirty="0"/>
              <a:t>, используемые для реализации части основной образовательной программы (ООП), формируемой участниками образовательных отношений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63525" y="4779814"/>
            <a:ext cx="11736388" cy="765306"/>
          </a:xfrm>
          <a:prstGeom prst="rect">
            <a:avLst/>
          </a:prstGeom>
          <a:solidFill>
            <a:srgbClr val="294790"/>
          </a:solidFill>
          <a:ln>
            <a:noFill/>
          </a:ln>
        </p:spPr>
        <p:txBody>
          <a:bodyPr wrap="square" lIns="90000" tIns="180000" bIns="180000" anchor="ctr">
            <a:no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Учебник, включенный в</a:t>
            </a:r>
            <a:r>
              <a:rPr lang="en-US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</a:t>
            </a:r>
            <a:r>
              <a:rPr lang="en-US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и 2</a:t>
            </a:r>
            <a:r>
              <a:rPr lang="en-US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раздел </a:t>
            </a:r>
            <a:r>
              <a:rPr lang="ru-RU" b="1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приказа о </a:t>
            </a:r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ФПУ, можно </a:t>
            </a:r>
            <a:r>
              <a:rPr lang="ru-RU" b="1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использовать </a:t>
            </a:r>
            <a:endParaRPr lang="ru-RU" b="1" dirty="0" smtClean="0">
              <a:solidFill>
                <a:schemeClr val="bg1"/>
              </a:solidFill>
              <a:ea typeface="Open Sans" pitchFamily="34" charset="0"/>
              <a:cs typeface="Open Sans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при реализации как ПЕРВОЙ, </a:t>
            </a:r>
            <a:r>
              <a:rPr lang="ru-RU" b="1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так и </a:t>
            </a:r>
            <a:r>
              <a:rPr lang="ru-RU" b="1" dirty="0" smtClean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ВТОРОЙ части </a:t>
            </a:r>
            <a:r>
              <a:rPr lang="ru-RU" b="1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ООП</a:t>
            </a:r>
            <a:r>
              <a:rPr lang="ru-RU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.</a:t>
            </a:r>
            <a:endParaRPr lang="ru-RU" b="1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2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60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347984"/>
            <a:ext cx="11914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ИЗМЕНЕНИЯ СТРУКТУРЫ ФПУ</a:t>
            </a:r>
            <a:endParaRPr lang="ru-RU" sz="2000" b="1" dirty="0">
              <a:solidFill>
                <a:srgbClr val="29479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0717" y="1060135"/>
            <a:ext cx="10714167" cy="479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08000" rIns="108000" bIns="108000" rtlCol="0" anchor="ctr" anchorCtr="0">
            <a:no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sz="2000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Новая структура таблицы ФПУ</a:t>
            </a:r>
            <a:endParaRPr lang="ru-RU" sz="2000" b="1" dirty="0">
              <a:solidFill>
                <a:srgbClr val="EB2049"/>
              </a:solidFill>
              <a:latin typeface="Calibri" panose="020F050202020403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8"/>
          <a:srcRect l="4147" t="8104"/>
          <a:stretch/>
        </p:blipFill>
        <p:spPr>
          <a:xfrm>
            <a:off x="367990" y="1566542"/>
            <a:ext cx="8209537" cy="4623020"/>
          </a:xfrm>
          <a:prstGeom prst="rect">
            <a:avLst/>
          </a:prstGeom>
          <a:ln>
            <a:noFill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8856543" y="3345304"/>
            <a:ext cx="3160530" cy="760856"/>
          </a:xfrm>
          <a:prstGeom prst="rect">
            <a:avLst/>
          </a:prstGeom>
          <a:noFill/>
        </p:spPr>
        <p:txBody>
          <a:bodyPr wrap="square" anchor="t">
            <a:noAutofit/>
          </a:bodyPr>
          <a:lstStyle/>
          <a:p>
            <a:pPr marL="342900" indent="-342900">
              <a:spcAft>
                <a:spcPts val="600"/>
              </a:spcAft>
              <a:buClr>
                <a:srgbClr val="2D3494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последнем столбце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таблицы ФПУ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указывается </a:t>
            </a:r>
            <a:r>
              <a:rPr lang="ru-RU" sz="1400" b="1" dirty="0" smtClean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срок </a:t>
            </a:r>
            <a:r>
              <a:rPr lang="ru-RU" sz="1400" b="1" dirty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действия экспертного заключения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3" name="Соединительная линия уступом 2"/>
          <p:cNvCxnSpPr>
            <a:stCxn id="108" idx="2"/>
          </p:cNvCxnSpPr>
          <p:nvPr/>
        </p:nvCxnSpPr>
        <p:spPr>
          <a:xfrm rot="10800000" flipV="1">
            <a:off x="6335487" y="1592758"/>
            <a:ext cx="2526631" cy="1625693"/>
          </a:xfrm>
          <a:prstGeom prst="bentConnector3">
            <a:avLst>
              <a:gd name="adj1" fmla="val 100224"/>
            </a:avLst>
          </a:prstGeom>
          <a:solidFill>
            <a:srgbClr val="AE2C25"/>
          </a:solidFill>
          <a:ln w="19050">
            <a:solidFill>
              <a:srgbClr val="FF0000"/>
            </a:solidFill>
            <a:miter lim="800000"/>
            <a:headEnd type="none" w="med" len="med"/>
            <a:tailEnd type="triangle"/>
          </a:ln>
        </p:spPr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8126758" y="2879220"/>
            <a:ext cx="900000" cy="0"/>
          </a:xfrm>
          <a:prstGeom prst="line">
            <a:avLst/>
          </a:prstGeom>
          <a:solidFill>
            <a:srgbClr val="AE2C25"/>
          </a:solidFill>
          <a:ln w="19050" cmpd="sng">
            <a:solidFill>
              <a:srgbClr val="FF0000"/>
            </a:solidFill>
            <a:miter lim="800000"/>
            <a:headEnd type="none" w="med" len="med"/>
            <a:tailEnd type="none"/>
          </a:ln>
        </p:spPr>
      </p:cxnSp>
      <p:cxnSp>
        <p:nvCxnSpPr>
          <p:cNvPr id="79" name="Прямая соединительная линия 78"/>
          <p:cNvCxnSpPr/>
          <p:nvPr/>
        </p:nvCxnSpPr>
        <p:spPr>
          <a:xfrm>
            <a:off x="9020753" y="2880994"/>
            <a:ext cx="0" cy="451724"/>
          </a:xfrm>
          <a:prstGeom prst="line">
            <a:avLst/>
          </a:prstGeom>
          <a:solidFill>
            <a:srgbClr val="AE2C25"/>
          </a:solidFill>
          <a:ln w="19050" cmpd="sng">
            <a:solidFill>
              <a:srgbClr val="FF0000"/>
            </a:solidFill>
            <a:miter lim="800000"/>
            <a:headEnd type="none" w="med" len="med"/>
            <a:tailEnd type="none"/>
          </a:ln>
        </p:spPr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8136089" y="2869891"/>
            <a:ext cx="208" cy="339784"/>
          </a:xfrm>
          <a:prstGeom prst="line">
            <a:avLst/>
          </a:prstGeom>
          <a:solidFill>
            <a:srgbClr val="AE2C25"/>
          </a:solidFill>
          <a:ln w="19050" cmpd="sng">
            <a:solidFill>
              <a:srgbClr val="FF0000"/>
            </a:solidFill>
            <a:miter lim="800000"/>
            <a:headEnd type="none" w="med" len="med"/>
            <a:tailEnd type="triangle"/>
          </a:ln>
        </p:spPr>
      </p:cxnSp>
      <p:cxnSp>
        <p:nvCxnSpPr>
          <p:cNvPr id="88" name="Прямая соединительная линия 87"/>
          <p:cNvCxnSpPr/>
          <p:nvPr/>
        </p:nvCxnSpPr>
        <p:spPr>
          <a:xfrm>
            <a:off x="8680781" y="4645872"/>
            <a:ext cx="0" cy="180000"/>
          </a:xfrm>
          <a:prstGeom prst="line">
            <a:avLst/>
          </a:prstGeom>
          <a:solidFill>
            <a:srgbClr val="AE2C25"/>
          </a:solidFill>
          <a:ln w="19050">
            <a:solidFill>
              <a:srgbClr val="FF0000"/>
            </a:solidFill>
            <a:miter lim="800000"/>
            <a:headEnd type="none" w="med" len="med"/>
            <a:tailEnd type="none"/>
          </a:ln>
        </p:spPr>
      </p:cxnSp>
      <p:cxnSp>
        <p:nvCxnSpPr>
          <p:cNvPr id="92" name="Прямая соединительная линия 91"/>
          <p:cNvCxnSpPr/>
          <p:nvPr/>
        </p:nvCxnSpPr>
        <p:spPr>
          <a:xfrm rot="16200000" flipV="1">
            <a:off x="8489291" y="4618541"/>
            <a:ext cx="0" cy="396000"/>
          </a:xfrm>
          <a:prstGeom prst="line">
            <a:avLst/>
          </a:prstGeom>
          <a:solidFill>
            <a:srgbClr val="AE2C25"/>
          </a:solidFill>
          <a:ln w="19050">
            <a:solidFill>
              <a:srgbClr val="FF0000"/>
            </a:solidFill>
            <a:miter lim="800000"/>
            <a:headEnd type="none" w="med" len="med"/>
            <a:tailEnd type="triangle"/>
          </a:ln>
        </p:spPr>
      </p:cxnSp>
      <p:cxnSp>
        <p:nvCxnSpPr>
          <p:cNvPr id="106" name="Прямая соединительная линия 105"/>
          <p:cNvCxnSpPr>
            <a:endCxn id="111" idx="2"/>
          </p:cNvCxnSpPr>
          <p:nvPr/>
        </p:nvCxnSpPr>
        <p:spPr>
          <a:xfrm>
            <a:off x="8679354" y="4645872"/>
            <a:ext cx="182763" cy="0"/>
          </a:xfrm>
          <a:prstGeom prst="line">
            <a:avLst/>
          </a:prstGeom>
          <a:solidFill>
            <a:srgbClr val="AE2C25"/>
          </a:solidFill>
          <a:ln w="19050">
            <a:solidFill>
              <a:srgbClr val="FF0000"/>
            </a:solidFill>
            <a:miter lim="800000"/>
            <a:headEnd type="none" w="med" len="med"/>
            <a:tailEnd type="none"/>
          </a:ln>
        </p:spPr>
      </p:cxnSp>
      <p:sp>
        <p:nvSpPr>
          <p:cNvPr id="108" name="Овал 107"/>
          <p:cNvSpPr/>
          <p:nvPr/>
        </p:nvSpPr>
        <p:spPr>
          <a:xfrm>
            <a:off x="8862117" y="1434123"/>
            <a:ext cx="317272" cy="31727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err="1" smtClean="0">
              <a:solidFill>
                <a:schemeClr val="bg1"/>
              </a:solidFill>
            </a:endParaRPr>
          </a:p>
        </p:txBody>
      </p:sp>
      <p:sp>
        <p:nvSpPr>
          <p:cNvPr id="110" name="Овал 109"/>
          <p:cNvSpPr/>
          <p:nvPr/>
        </p:nvSpPr>
        <p:spPr>
          <a:xfrm>
            <a:off x="8862117" y="3334200"/>
            <a:ext cx="317272" cy="31727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err="1" smtClean="0">
              <a:solidFill>
                <a:schemeClr val="bg1"/>
              </a:solidFill>
            </a:endParaRPr>
          </a:p>
        </p:txBody>
      </p:sp>
      <p:sp>
        <p:nvSpPr>
          <p:cNvPr id="111" name="Овал 110"/>
          <p:cNvSpPr/>
          <p:nvPr/>
        </p:nvSpPr>
        <p:spPr>
          <a:xfrm>
            <a:off x="8862117" y="4487236"/>
            <a:ext cx="317272" cy="31727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err="1" smtClean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856543" y="4505854"/>
            <a:ext cx="3160530" cy="1447354"/>
          </a:xfrm>
          <a:prstGeom prst="rect">
            <a:avLst/>
          </a:prstGeom>
          <a:noFill/>
        </p:spPr>
        <p:txBody>
          <a:bodyPr wrap="square" anchor="t">
            <a:noAutofit/>
          </a:bodyPr>
          <a:lstStyle/>
          <a:p>
            <a:pPr marL="342900" indent="-342900">
              <a:spcAft>
                <a:spcPts val="600"/>
              </a:spcAft>
              <a:buClr>
                <a:srgbClr val="2D3494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Сноска 2 последнего столбца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указывает на пункт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№ 2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Приказа о ФПУ,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устанавливающего </a:t>
            </a:r>
            <a:r>
              <a:rPr lang="ru-RU" sz="1400" b="1" dirty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единый срок для всех учебников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, автоматически </a:t>
            </a:r>
            <a:r>
              <a:rPr lang="ru-RU" sz="1400" b="1" dirty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перенесённых из прежнего перечня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, - 5 лет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856543" y="1450024"/>
            <a:ext cx="3160530" cy="1402329"/>
          </a:xfrm>
          <a:prstGeom prst="rect">
            <a:avLst/>
          </a:prstGeom>
          <a:noFill/>
        </p:spPr>
        <p:txBody>
          <a:bodyPr wrap="square" anchor="t">
            <a:noAutofit/>
          </a:bodyPr>
          <a:lstStyle/>
          <a:p>
            <a:pPr marL="342900" indent="-342900">
              <a:spcAft>
                <a:spcPts val="600"/>
              </a:spcAft>
              <a:buClr>
                <a:srgbClr val="2D3494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новом столбце (№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) указывается </a:t>
            </a:r>
            <a:r>
              <a:rPr lang="ru-RU" sz="1400" b="1" dirty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формат учебника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«</a:t>
            </a:r>
            <a:r>
              <a:rPr lang="ru-RU" sz="1400" b="1" i="1" dirty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Специальный учебник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» и «</a:t>
            </a:r>
            <a:r>
              <a:rPr lang="ru-RU" sz="1400" b="1" i="1" dirty="0">
                <a:solidFill>
                  <a:srgbClr val="294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Углублённое обучение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», вместо указания в наименовании учебника в прежнем перечне. </a:t>
            </a:r>
          </a:p>
        </p:txBody>
      </p:sp>
    </p:spTree>
    <p:extLst>
      <p:ext uri="{BB962C8B-B14F-4D97-AF65-F5344CB8AC3E}">
        <p14:creationId xmlns:p14="http://schemas.microsoft.com/office/powerpoint/2010/main" val="361456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80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32" name="Объект 3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524000" y="0"/>
            <a:ext cx="158750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kumimoji="0" lang="ru-RU" sz="140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344" y="44624"/>
            <a:ext cx="11812103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651A2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26" name="Прямоугольник 325">
            <a:extLst>
              <a:ext uri="{FF2B5EF4-FFF2-40B4-BE49-F238E27FC236}">
                <a16:creationId xmlns="" xmlns:a16="http://schemas.microsoft.com/office/drawing/2014/main" id="{29F5709B-B4CB-384B-B9A0-15686840CA06}"/>
              </a:ext>
            </a:extLst>
          </p:cNvPr>
          <p:cNvSpPr/>
          <p:nvPr/>
        </p:nvSpPr>
        <p:spPr>
          <a:xfrm>
            <a:off x="277812" y="173642"/>
            <a:ext cx="11914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94790"/>
                </a:solidFill>
              </a:rPr>
              <a:t>ИСПОЛЬЗОВАНИЕ УЧЕБНИКОВ НА БАЗОВОМ И УГЛУБЛЕННОМ УРОВНЕ                                                                           В СООТВЕТСТВИИ С ИЗМЕНЕНИЯМИ В ФПУ</a:t>
            </a:r>
            <a:endParaRPr lang="ru-RU" sz="2000" b="1" dirty="0">
              <a:solidFill>
                <a:srgbClr val="29479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864" y="1053854"/>
            <a:ext cx="1133626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90000"/>
              </a:lnSpc>
              <a:buClr>
                <a:srgbClr val="0070C0"/>
              </a:buClr>
              <a:defRPr/>
            </a:pPr>
            <a:r>
              <a:rPr lang="ru-RU" b="1" dirty="0">
                <a:solidFill>
                  <a:srgbClr val="4249AA"/>
                </a:solidFill>
                <a:latin typeface="Calibri" panose="020F0502020204030204" pitchFamily="34" charset="0"/>
              </a:rPr>
              <a:t>Учебники, которые можно использовать </a:t>
            </a:r>
            <a:r>
              <a:rPr lang="ru-RU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на базовом </a:t>
            </a:r>
            <a:r>
              <a:rPr lang="ru-RU" b="1" dirty="0">
                <a:solidFill>
                  <a:srgbClr val="EB2049"/>
                </a:solidFill>
                <a:latin typeface="Calibri" panose="020F0502020204030204" pitchFamily="34" charset="0"/>
              </a:rPr>
              <a:t>и </a:t>
            </a:r>
            <a:r>
              <a:rPr lang="ru-RU" b="1" dirty="0" smtClean="0">
                <a:solidFill>
                  <a:srgbClr val="EB2049"/>
                </a:solidFill>
                <a:latin typeface="Calibri" panose="020F0502020204030204" pitchFamily="34" charset="0"/>
              </a:rPr>
              <a:t>углубленном уровнях образования</a:t>
            </a:r>
            <a:endParaRPr lang="ru-RU" b="1" dirty="0">
              <a:solidFill>
                <a:srgbClr val="EB2049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783671"/>
              </p:ext>
            </p:extLst>
          </p:nvPr>
        </p:nvGraphicFramePr>
        <p:xfrm>
          <a:off x="512953" y="1420528"/>
          <a:ext cx="11039709" cy="4992791"/>
        </p:xfrm>
        <a:graphic>
          <a:graphicData uri="http://schemas.openxmlformats.org/drawingml/2006/table">
            <a:tbl>
              <a:tblPr/>
              <a:tblGrid>
                <a:gridCol w="2710081">
                  <a:extLst>
                    <a:ext uri="{9D8B030D-6E8A-4147-A177-3AD203B41FA5}">
                      <a16:colId xmlns="" xmlns:a16="http://schemas.microsoft.com/office/drawing/2014/main" val="43200366"/>
                    </a:ext>
                  </a:extLst>
                </a:gridCol>
                <a:gridCol w="6201690">
                  <a:extLst>
                    <a:ext uri="{9D8B030D-6E8A-4147-A177-3AD203B41FA5}">
                      <a16:colId xmlns="" xmlns:a16="http://schemas.microsoft.com/office/drawing/2014/main" val="3941231410"/>
                    </a:ext>
                  </a:extLst>
                </a:gridCol>
                <a:gridCol w="2127938">
                  <a:extLst>
                    <a:ext uri="{9D8B030D-6E8A-4147-A177-3AD203B41FA5}">
                      <a16:colId xmlns="" xmlns:a16="http://schemas.microsoft.com/office/drawing/2014/main" val="2795280490"/>
                    </a:ext>
                  </a:extLst>
                </a:gridCol>
              </a:tblGrid>
              <a:tr h="17091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Предмет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9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Линия УМК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9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Номер по ФПУ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49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66592340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Русский язык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Гусаровой. Русский язык (10-11) (БУ)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1.1.3.1.1.7.1 - 1.1.3.1.1.7.2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24709231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Литература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Литература. Чертов В.Ф., Николина Н.А., Ипполитова Н.А.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1.1.3.1.2.5.1 - 1.1.3.1.2.5.2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992041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Литература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Агеносова-Архангельского. Литература (10-11) (БУ)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1.1.3.1.2.6.1 - 1.1.3.1.2.6.2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34748361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Литература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Ланина. Литература (10-11) (БУ)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1.1.3.1.2.8.1 - 1.1.3.1.2.8.2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26934389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 России. Под ред. Торкунова А. В. (6-10)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1.1.3.3.1.2.1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46422756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Тишкова. История России (10-11)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1.1.3.3.1.11.1 - 1.1.3.3.1.11.2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9585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Всеобщая история. Вигасин А.А. - Сороко-Цюпа О.С. (5-10)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1.1.3.3.1.6.1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3801517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Мясникова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Всеобщая история (10)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1.1.3.3.1.8.1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09540484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История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Колпаков-Шубин. Всеобщая история (5-10)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1.1.3.3.1.9.1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8208793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География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География. Полярная звезда (10-11) (Базовый, 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1.1.3.3.2.2.1 - 1.1.3.3.2.2.2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62519069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Экономика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Хасбулатова. Экономика (10-11) (БУ)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1.1.3.3.3.5.1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245915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Право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Никитина. Право (10-11)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1.1.3.3.4.2.1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6442266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Иностранный язык. Немецкий язык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Немецкий язык. Вундеркинды плюс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1.1.3.2.2.1.1 - 1.1.3.2.2.1.2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83024260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Второй иностранный язык. Немецкий язык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Немецкий язык. Горизонты (10-11) (Второй иностранный)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1.1.3.2.6.1.1 - 1.1.3.2.6.1.2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6621115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 и начала математического анализа. Алимов Ш.А. и др.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1.1.3.4.1.1.1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29186727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Геометрия. Атанасян Л.С. И др.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1.1.3.4.1.2.1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6807744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Геометрия. Бутузов В.Ф. и др.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1.1.3.4.1.3.1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2452625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Геометрия. Погорелов А.В.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1.1.3.4.1.12.1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827796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 и начала математического анализа. Колягин Ю.М. и др.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1.1.3.4.1.7.1 - 1.1.3.4.1.7.2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4925372"/>
                  </a:ext>
                </a:extLst>
              </a:tr>
              <a:tr h="2070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Математика 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Алгебра и начала математического анализа. Никольский С.М. и др. (10-11) (Базовый/Углублённый)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1.1.3.4.1.11.1 - 1.1.3.4.1.11.2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1889668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Информатика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Информатика. Гейн А.Г. (10-11) (Базовый)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1.1.3.4.2.3.1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3757324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Информатика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Информатика. Гейн А.Г. (10-11) (Базовый)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1.1.3.4.2.3.1 - 1.1.3.4.2.3.2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49722115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Информатика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Информатика. Поляков К.Ю., Еремин Е.А. (10-11) БУ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1.1.3.4.2.5.1 - 1.1.3.4.2.5.2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1005057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Физика. Мякишев Г.Я. и др. Классический курс (10-11) (Базовый и углублённый уровни)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1.1.3.5.1.7.1 - 1.1.3.5.1.7.2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1607338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Физика. Генденштейн Л.Э. (10-11) БУ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1.1.3.5.1.3.1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79313171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Грачева. Физика (10-11) (БУ)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1.1.3.5.1.5.1 - 1.1.3.5.1.5.2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24871323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Физика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Пурышевой. Физика (10-11) БУ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1.1.3.5.1.9.1 - 1.1.3.5.1.9.2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93155572"/>
                  </a:ext>
                </a:extLst>
              </a:tr>
              <a:tr h="17091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Биология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УМК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Сивоглазова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Биология (10-11) (БУ)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1.1.3.5.4.1.1 - 1.1.3.5.4.1.2</a:t>
                      </a:r>
                    </a:p>
                  </a:txBody>
                  <a:tcPr marL="72000" marR="4828" marT="48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0777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90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28295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3&quot;&gt;&lt;elem m_fUsage=&quot;5.61321559900000011112E+00&quot;&gt;&lt;m_msothmcolidx val=&quot;0&quot;/&gt;&lt;m_rgb r=&quot;D4&quot; g=&quot;FC&quot; b=&quot;A9&quot;/&gt;&lt;/elem&gt;&lt;elem m_fUsage=&quot;1.42787308005351043505E+00&quot;&gt;&lt;m_msothmcolidx val=&quot;0&quot;/&gt;&lt;m_rgb r=&quot;00&quot; g=&quot;B0&quot; b=&quot;F0&quot;/&gt;&lt;/elem&gt;&lt;elem m_fUsage=&quot;9.00000000000000022204E-01&quot;&gt;&lt;m_msothmcolidx val=&quot;0&quot;/&gt;&lt;m_rgb r=&quot;2A&quot; g=&quot;6A&quot; b=&quot;A1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xXe8iSWsIzladtRhZMwe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xXe8iSWsIzladtRhZMwe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xXe8iSWsIzladtRhZMwe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xXe8iSWsIzladtRhZMwe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xXe8iSWsIzladtRhZMwe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lh.EyHthi.v4yHugp7p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pRP_s1F2ajykwbhJ3VxK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JU3uhWSOGO3aP5TFX3YF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JU3uhWSOGO3aP5TFX3YF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BmhChnZhEyVjN__5BGPP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BmhChnZhEyVjN__5BGPPg"/>
</p:tagLst>
</file>

<file path=ppt/theme/theme1.xml><?xml version="1.0" encoding="utf-8"?>
<a:theme xmlns:a="http://schemas.openxmlformats.org/drawingml/2006/main" name="Drofa">
  <a:themeElements>
    <a:clrScheme name="Дрофа_облегченный">
      <a:dk1>
        <a:srgbClr val="181818"/>
      </a:dk1>
      <a:lt1>
        <a:srgbClr val="FFFFFF"/>
      </a:lt1>
      <a:dk2>
        <a:srgbClr val="A3CEED"/>
      </a:dk2>
      <a:lt2>
        <a:srgbClr val="2683C6"/>
      </a:lt2>
      <a:accent1>
        <a:srgbClr val="2683C6"/>
      </a:accent1>
      <a:accent2>
        <a:srgbClr val="A3CEED"/>
      </a:accent2>
      <a:accent3>
        <a:srgbClr val="377461"/>
      </a:accent3>
      <a:accent4>
        <a:srgbClr val="4A9B82"/>
      </a:accent4>
      <a:accent5>
        <a:srgbClr val="B2DACE"/>
      </a:accent5>
      <a:accent6>
        <a:srgbClr val="FFCC99"/>
      </a:accent6>
      <a:hlink>
        <a:srgbClr val="6B9F25"/>
      </a:hlink>
      <a:folHlink>
        <a:srgbClr val="9F6715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29294</TotalTime>
  <Words>2203</Words>
  <Application>Microsoft Office PowerPoint</Application>
  <PresentationFormat>Широкоэкранный</PresentationFormat>
  <Paragraphs>375</Paragraphs>
  <Slides>16</Slides>
  <Notes>13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Open Sans</vt:lpstr>
      <vt:lpstr>Open Sans Light</vt:lpstr>
      <vt:lpstr>Times New Roman</vt:lpstr>
      <vt:lpstr>Wingdings</vt:lpstr>
      <vt:lpstr>Drofa</vt:lpstr>
      <vt:lpstr>Слайд think-cell</vt:lpstr>
      <vt:lpstr>ФЕДЕРАЛЬНЫЙ ПЕРЕЧЕНЬ УЧЕБНИКОВ  Приказ Минпросвещения России от 20 мая 2020 года № 254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 МОЖЕТЕ НАЙТИ ВСЮ КОРРЕКТНУЮ И АКТУАЛЬНУЮ ИНФОРМАЦИЮ О ПРИКАЗЕ № 254 И УЧЕБНИКАХ ФЕДЕАРЛЬНОГО ПЕРЕЧНЯ НА САЙТАХ ГРУППЫ КОМПАНИЙ</vt:lpstr>
      <vt:lpstr>Презентация PowerPoint</vt:lpstr>
      <vt:lpstr>ЗНАЧИМЫЕ ПРАВКИ ПО ВКЛЮЧЕННЫМ В ФПУ УЧЕБНИКАМ ПО ПРИКАЗУ № 249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Просвещение</dc:creator>
  <cp:lastModifiedBy>Костяная Ольга Борисовна</cp:lastModifiedBy>
  <cp:revision>1282</cp:revision>
  <cp:lastPrinted>2020-09-29T07:58:32Z</cp:lastPrinted>
  <dcterms:created xsi:type="dcterms:W3CDTF">2018-08-31T12:23:43Z</dcterms:created>
  <dcterms:modified xsi:type="dcterms:W3CDTF">2020-10-01T10:43:29Z</dcterms:modified>
</cp:coreProperties>
</file>